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3" r:id="rId2"/>
    <p:sldMasterId id="2147483687" r:id="rId3"/>
    <p:sldMasterId id="2147483701" r:id="rId4"/>
    <p:sldMasterId id="2147483761" r:id="rId5"/>
    <p:sldMasterId id="2147483786" r:id="rId6"/>
  </p:sldMasterIdLst>
  <p:notesMasterIdLst>
    <p:notesMasterId r:id="rId28"/>
  </p:notesMasterIdLst>
  <p:handoutMasterIdLst>
    <p:handoutMasterId r:id="rId29"/>
  </p:handoutMasterIdLst>
  <p:sldIdLst>
    <p:sldId id="256" r:id="rId7"/>
    <p:sldId id="437" r:id="rId8"/>
    <p:sldId id="392" r:id="rId9"/>
    <p:sldId id="434" r:id="rId10"/>
    <p:sldId id="414" r:id="rId11"/>
    <p:sldId id="447" r:id="rId12"/>
    <p:sldId id="448" r:id="rId13"/>
    <p:sldId id="421" r:id="rId14"/>
    <p:sldId id="446" r:id="rId15"/>
    <p:sldId id="449" r:id="rId16"/>
    <p:sldId id="451" r:id="rId17"/>
    <p:sldId id="450" r:id="rId18"/>
    <p:sldId id="445" r:id="rId19"/>
    <p:sldId id="452" r:id="rId20"/>
    <p:sldId id="443" r:id="rId21"/>
    <p:sldId id="391" r:id="rId22"/>
    <p:sldId id="444" r:id="rId23"/>
    <p:sldId id="363" r:id="rId24"/>
    <p:sldId id="425" r:id="rId25"/>
    <p:sldId id="371" r:id="rId26"/>
    <p:sldId id="336" r:id="rId2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ez, Maya" initials="MM" lastIdx="33" clrIdx="0">
    <p:extLst>
      <p:ext uri="{19B8F6BF-5375-455C-9EA6-DF929625EA0E}">
        <p15:presenceInfo xmlns:p15="http://schemas.microsoft.com/office/powerpoint/2012/main" userId="S::mayamartinez@deloitte.com::6cc7ce10-9f7b-439a-b567-4d3b7bcadb15" providerId="AD"/>
      </p:ext>
    </p:extLst>
  </p:cmAuthor>
  <p:cmAuthor id="2" name="Wardwell, Becky" initials="WB" lastIdx="10" clrIdx="1">
    <p:extLst>
      <p:ext uri="{19B8F6BF-5375-455C-9EA6-DF929625EA0E}">
        <p15:presenceInfo xmlns:p15="http://schemas.microsoft.com/office/powerpoint/2012/main" userId="S::bwardwell@deloitte.com::21aa9fa3-789a-4796-94b9-1967a570877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0000FF"/>
    <a:srgbClr val="02BFAC"/>
    <a:srgbClr val="008000"/>
    <a:srgbClr val="131E47"/>
    <a:srgbClr val="D9E022"/>
    <a:srgbClr val="213F99"/>
    <a:srgbClr val="F26722"/>
    <a:srgbClr val="DC0000"/>
    <a:srgbClr val="212B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2714" autoAdjust="0"/>
  </p:normalViewPr>
  <p:slideViewPr>
    <p:cSldViewPr snapToGrid="0">
      <p:cViewPr varScale="1">
        <p:scale>
          <a:sx n="106" d="100"/>
          <a:sy n="106" d="100"/>
        </p:scale>
        <p:origin x="1746" y="9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commentAuthors" Target="commentAuthors.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735" cy="466088"/>
          </a:xfrm>
          <a:prstGeom prst="rect">
            <a:avLst/>
          </a:prstGeom>
        </p:spPr>
        <p:txBody>
          <a:bodyPr vert="horz" lIns="91294" tIns="45647" rIns="91294" bIns="45647" rtlCol="0"/>
          <a:lstStyle>
            <a:lvl1pPr algn="l">
              <a:defRPr sz="1200"/>
            </a:lvl1pPr>
          </a:lstStyle>
          <a:p>
            <a:endParaRPr lang="en-US"/>
          </a:p>
        </p:txBody>
      </p:sp>
      <p:sp>
        <p:nvSpPr>
          <p:cNvPr id="3" name="Date Placeholder 2"/>
          <p:cNvSpPr>
            <a:spLocks noGrp="1"/>
          </p:cNvSpPr>
          <p:nvPr>
            <p:ph type="dt" sz="quarter" idx="1"/>
          </p:nvPr>
        </p:nvSpPr>
        <p:spPr>
          <a:xfrm>
            <a:off x="3971081" y="1"/>
            <a:ext cx="3037735" cy="466088"/>
          </a:xfrm>
          <a:prstGeom prst="rect">
            <a:avLst/>
          </a:prstGeom>
        </p:spPr>
        <p:txBody>
          <a:bodyPr vert="horz" lIns="91294" tIns="45647" rIns="91294" bIns="45647" rtlCol="0"/>
          <a:lstStyle>
            <a:lvl1pPr algn="r">
              <a:defRPr sz="1200"/>
            </a:lvl1pPr>
          </a:lstStyle>
          <a:p>
            <a:fld id="{FE98555D-BF07-43E8-9CF6-1506851FBBA0}" type="datetimeFigureOut">
              <a:rPr lang="en-US" smtClean="0"/>
              <a:t>4/24/2023</a:t>
            </a:fld>
            <a:endParaRPr lang="en-US"/>
          </a:p>
        </p:txBody>
      </p:sp>
      <p:sp>
        <p:nvSpPr>
          <p:cNvPr id="4" name="Footer Placeholder 3"/>
          <p:cNvSpPr>
            <a:spLocks noGrp="1"/>
          </p:cNvSpPr>
          <p:nvPr>
            <p:ph type="ftr" sz="quarter" idx="2"/>
          </p:nvPr>
        </p:nvSpPr>
        <p:spPr>
          <a:xfrm>
            <a:off x="0" y="8830312"/>
            <a:ext cx="3037735" cy="466088"/>
          </a:xfrm>
          <a:prstGeom prst="rect">
            <a:avLst/>
          </a:prstGeom>
        </p:spPr>
        <p:txBody>
          <a:bodyPr vert="horz" lIns="91294" tIns="45647" rIns="91294" bIns="45647" rtlCol="0" anchor="b"/>
          <a:lstStyle>
            <a:lvl1pPr algn="l">
              <a:defRPr sz="1200"/>
            </a:lvl1pPr>
          </a:lstStyle>
          <a:p>
            <a:endParaRPr lang="en-US"/>
          </a:p>
        </p:txBody>
      </p:sp>
      <p:sp>
        <p:nvSpPr>
          <p:cNvPr id="5" name="Slide Number Placeholder 4"/>
          <p:cNvSpPr>
            <a:spLocks noGrp="1"/>
          </p:cNvSpPr>
          <p:nvPr>
            <p:ph type="sldNum" sz="quarter" idx="3"/>
          </p:nvPr>
        </p:nvSpPr>
        <p:spPr>
          <a:xfrm>
            <a:off x="3971081" y="8830312"/>
            <a:ext cx="3037735" cy="466088"/>
          </a:xfrm>
          <a:prstGeom prst="rect">
            <a:avLst/>
          </a:prstGeom>
        </p:spPr>
        <p:txBody>
          <a:bodyPr vert="horz" lIns="91294" tIns="45647" rIns="91294" bIns="45647" rtlCol="0" anchor="b"/>
          <a:lstStyle>
            <a:lvl1pPr algn="r">
              <a:defRPr sz="1200"/>
            </a:lvl1pPr>
          </a:lstStyle>
          <a:p>
            <a:fld id="{BEDA54B8-F66D-467F-9D99-8FD0CDDA8F08}" type="slidenum">
              <a:rPr lang="en-US" smtClean="0"/>
              <a:t>‹#›</a:t>
            </a:fld>
            <a:endParaRPr lang="en-US"/>
          </a:p>
        </p:txBody>
      </p:sp>
    </p:spTree>
    <p:extLst>
      <p:ext uri="{BB962C8B-B14F-4D97-AF65-F5344CB8AC3E}">
        <p14:creationId xmlns:p14="http://schemas.microsoft.com/office/powerpoint/2010/main" val="29070419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75" tIns="46587" rIns="93175" bIns="46587" rtlCol="0"/>
          <a:lstStyle>
            <a:lvl1pPr algn="l">
              <a:defRPr sz="1200"/>
            </a:lvl1pPr>
          </a:lstStyle>
          <a:p>
            <a:endParaRPr lang="en-US"/>
          </a:p>
        </p:txBody>
      </p:sp>
      <p:sp>
        <p:nvSpPr>
          <p:cNvPr id="3" name="Date Placeholder 2"/>
          <p:cNvSpPr>
            <a:spLocks noGrp="1"/>
          </p:cNvSpPr>
          <p:nvPr>
            <p:ph type="dt" idx="1"/>
          </p:nvPr>
        </p:nvSpPr>
        <p:spPr>
          <a:xfrm>
            <a:off x="3970939" y="0"/>
            <a:ext cx="3037840" cy="466435"/>
          </a:xfrm>
          <a:prstGeom prst="rect">
            <a:avLst/>
          </a:prstGeom>
        </p:spPr>
        <p:txBody>
          <a:bodyPr vert="horz" lIns="93175" tIns="46587" rIns="93175" bIns="46587" rtlCol="0"/>
          <a:lstStyle>
            <a:lvl1pPr algn="r">
              <a:defRPr sz="1200"/>
            </a:lvl1pPr>
          </a:lstStyle>
          <a:p>
            <a:fld id="{5DACB4F5-639F-450F-82AB-8793C6680853}" type="datetimeFigureOut">
              <a:rPr lang="en-US" smtClean="0"/>
              <a:t>4/24/2023</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5" tIns="46587" rIns="93175" bIns="46587" rtlCol="0" anchor="ctr"/>
          <a:lstStyle/>
          <a:p>
            <a:endParaRPr lang="en-US"/>
          </a:p>
        </p:txBody>
      </p:sp>
      <p:sp>
        <p:nvSpPr>
          <p:cNvPr id="5" name="Notes Placeholder 4"/>
          <p:cNvSpPr>
            <a:spLocks noGrp="1"/>
          </p:cNvSpPr>
          <p:nvPr>
            <p:ph type="body" sz="quarter" idx="3"/>
          </p:nvPr>
        </p:nvSpPr>
        <p:spPr>
          <a:xfrm>
            <a:off x="701040" y="4473892"/>
            <a:ext cx="5608320" cy="3660457"/>
          </a:xfrm>
          <a:prstGeom prst="rect">
            <a:avLst/>
          </a:prstGeom>
        </p:spPr>
        <p:txBody>
          <a:bodyPr vert="horz" lIns="93175" tIns="46587" rIns="93175"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4"/>
          </a:xfrm>
          <a:prstGeom prst="rect">
            <a:avLst/>
          </a:prstGeom>
        </p:spPr>
        <p:txBody>
          <a:bodyPr vert="horz" lIns="93175" tIns="46587" rIns="93175"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6434"/>
          </a:xfrm>
          <a:prstGeom prst="rect">
            <a:avLst/>
          </a:prstGeom>
        </p:spPr>
        <p:txBody>
          <a:bodyPr vert="horz" lIns="93175" tIns="46587" rIns="93175" bIns="46587" rtlCol="0" anchor="b"/>
          <a:lstStyle>
            <a:lvl1pPr algn="r">
              <a:defRPr sz="1200"/>
            </a:lvl1pPr>
          </a:lstStyle>
          <a:p>
            <a:fld id="{D64D03F3-50CD-4D8A-8562-FA67100624CE}" type="slidenum">
              <a:rPr lang="en-US" smtClean="0"/>
              <a:t>‹#›</a:t>
            </a:fld>
            <a:endParaRPr lang="en-US"/>
          </a:p>
        </p:txBody>
      </p:sp>
    </p:spTree>
    <p:extLst>
      <p:ext uri="{BB962C8B-B14F-4D97-AF65-F5344CB8AC3E}">
        <p14:creationId xmlns:p14="http://schemas.microsoft.com/office/powerpoint/2010/main" val="4126323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goperspecta.com/VPD/HumanaMilitary/public/ProviderSearch/Main"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tricare.mil/HealthWellness/Preventive" TargetMode="External"/><Relationship Id="rId4" Type="http://schemas.openxmlformats.org/officeDocument/2006/relationships/hyperlink" Target="https://www.telemynd.com/"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ireland.tricare.mi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ireland.tricare.mi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4D03F3-50CD-4D8A-8562-FA67100624CE}" type="slidenum">
              <a:rPr lang="en-US" smtClean="0"/>
              <a:t>2</a:t>
            </a:fld>
            <a:endParaRPr lang="en-US"/>
          </a:p>
        </p:txBody>
      </p:sp>
    </p:spTree>
    <p:extLst>
      <p:ext uri="{BB962C8B-B14F-4D97-AF65-F5344CB8AC3E}">
        <p14:creationId xmlns:p14="http://schemas.microsoft.com/office/powerpoint/2010/main" val="3527485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4D03F3-50CD-4D8A-8562-FA67100624CE}" type="slidenum">
              <a:rPr lang="en-US" smtClean="0"/>
              <a:t>16</a:t>
            </a:fld>
            <a:endParaRPr lang="en-US"/>
          </a:p>
        </p:txBody>
      </p:sp>
    </p:spTree>
    <p:extLst>
      <p:ext uri="{BB962C8B-B14F-4D97-AF65-F5344CB8AC3E}">
        <p14:creationId xmlns:p14="http://schemas.microsoft.com/office/powerpoint/2010/main" val="703927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CPT West</a:t>
            </a:r>
          </a:p>
        </p:txBody>
      </p:sp>
      <p:sp>
        <p:nvSpPr>
          <p:cNvPr id="4" name="Slide Number Placeholder 3"/>
          <p:cNvSpPr>
            <a:spLocks noGrp="1"/>
          </p:cNvSpPr>
          <p:nvPr>
            <p:ph type="sldNum" sz="quarter" idx="5"/>
          </p:nvPr>
        </p:nvSpPr>
        <p:spPr/>
        <p:txBody>
          <a:bodyPr/>
          <a:lstStyle/>
          <a:p>
            <a:fld id="{D64D03F3-50CD-4D8A-8562-FA67100624CE}" type="slidenum">
              <a:rPr lang="en-US" smtClean="0"/>
              <a:t>17</a:t>
            </a:fld>
            <a:endParaRPr lang="en-US"/>
          </a:p>
        </p:txBody>
      </p:sp>
    </p:spTree>
    <p:extLst>
      <p:ext uri="{BB962C8B-B14F-4D97-AF65-F5344CB8AC3E}">
        <p14:creationId xmlns:p14="http://schemas.microsoft.com/office/powerpoint/2010/main" val="1800381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4D03F3-50CD-4D8A-8562-FA67100624CE}" type="slidenum">
              <a:rPr lang="en-US" smtClean="0"/>
              <a:t>18</a:t>
            </a:fld>
            <a:endParaRPr lang="en-US"/>
          </a:p>
        </p:txBody>
      </p:sp>
    </p:spTree>
    <p:extLst>
      <p:ext uri="{BB962C8B-B14F-4D97-AF65-F5344CB8AC3E}">
        <p14:creationId xmlns:p14="http://schemas.microsoft.com/office/powerpoint/2010/main" val="291021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4D03F3-50CD-4D8A-8562-FA67100624CE}" type="slidenum">
              <a:rPr lang="en-US" smtClean="0"/>
              <a:t>20</a:t>
            </a:fld>
            <a:endParaRPr lang="en-US"/>
          </a:p>
        </p:txBody>
      </p:sp>
    </p:spTree>
    <p:extLst>
      <p:ext uri="{BB962C8B-B14F-4D97-AF65-F5344CB8AC3E}">
        <p14:creationId xmlns:p14="http://schemas.microsoft.com/office/powerpoint/2010/main" val="2889280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CPT West</a:t>
            </a:r>
          </a:p>
          <a:p>
            <a:endParaRPr lang="en-US" dirty="0"/>
          </a:p>
          <a:p>
            <a:r>
              <a:rPr lang="en-US" dirty="0"/>
              <a:t>The old records are not going away. We still have those. Same for paper records.</a:t>
            </a:r>
          </a:p>
          <a:p>
            <a:endParaRPr lang="en-US" dirty="0"/>
          </a:p>
          <a:p>
            <a:r>
              <a:rPr lang="en-US" dirty="0"/>
              <a:t>However, TOL PP encounter notes will need to be downloaded if you want to maintain that information for yourself.</a:t>
            </a:r>
          </a:p>
        </p:txBody>
      </p:sp>
      <p:sp>
        <p:nvSpPr>
          <p:cNvPr id="4" name="Slide Number Placeholder 3"/>
          <p:cNvSpPr>
            <a:spLocks noGrp="1"/>
          </p:cNvSpPr>
          <p:nvPr>
            <p:ph type="sldNum" sz="quarter" idx="10"/>
          </p:nvPr>
        </p:nvSpPr>
        <p:spPr/>
        <p:txBody>
          <a:bodyPr/>
          <a:lstStyle/>
          <a:p>
            <a:fld id="{D64D03F3-50CD-4D8A-8562-FA67100624CE}" type="slidenum">
              <a:rPr lang="en-US" smtClean="0"/>
              <a:t>3</a:t>
            </a:fld>
            <a:endParaRPr lang="en-US" dirty="0"/>
          </a:p>
        </p:txBody>
      </p:sp>
    </p:spTree>
    <p:extLst>
      <p:ext uri="{BB962C8B-B14F-4D97-AF65-F5344CB8AC3E}">
        <p14:creationId xmlns:p14="http://schemas.microsoft.com/office/powerpoint/2010/main" val="3413178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DS logon is owned by DMDC, not the clinic. If you have questions their FAQ sheet most likely has the answer.</a:t>
            </a:r>
          </a:p>
        </p:txBody>
      </p:sp>
      <p:sp>
        <p:nvSpPr>
          <p:cNvPr id="4" name="Slide Number Placeholder 3"/>
          <p:cNvSpPr>
            <a:spLocks noGrp="1"/>
          </p:cNvSpPr>
          <p:nvPr>
            <p:ph type="sldNum" sz="quarter" idx="5"/>
          </p:nvPr>
        </p:nvSpPr>
        <p:spPr/>
        <p:txBody>
          <a:bodyPr/>
          <a:lstStyle/>
          <a:p>
            <a:fld id="{D64D03F3-50CD-4D8A-8562-FA67100624CE}" type="slidenum">
              <a:rPr lang="en-US" smtClean="0"/>
              <a:t>5</a:t>
            </a:fld>
            <a:endParaRPr lang="en-US"/>
          </a:p>
        </p:txBody>
      </p:sp>
    </p:spTree>
    <p:extLst>
      <p:ext uri="{BB962C8B-B14F-4D97-AF65-F5344CB8AC3E}">
        <p14:creationId xmlns:p14="http://schemas.microsoft.com/office/powerpoint/2010/main" val="141064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PCMH: Appointments will decrease 10</a:t>
            </a:r>
            <a:r>
              <a:rPr lang="en-US" baseline="30000" dirty="0"/>
              <a:t>th</a:t>
            </a:r>
            <a:r>
              <a:rPr lang="en-US" dirty="0"/>
              <a:t> when user training starts, and will continue throughout the process towards June 3</a:t>
            </a:r>
            <a:r>
              <a:rPr lang="en-US" baseline="30000" dirty="0"/>
              <a:t>rd</a:t>
            </a:r>
            <a:r>
              <a:rPr lang="en-US" dirty="0"/>
              <a:t>. 50% by middle of May.</a:t>
            </a:r>
          </a:p>
          <a:p>
            <a:r>
              <a:rPr lang="en-US" dirty="0"/>
              <a:t>REHAB: Appointments will decrease 10</a:t>
            </a:r>
            <a:r>
              <a:rPr lang="en-US" baseline="30000" dirty="0"/>
              <a:t>th</a:t>
            </a:r>
            <a:r>
              <a:rPr lang="en-US" dirty="0"/>
              <a:t> when user training starts, and will continue throughout the process towards June 3</a:t>
            </a:r>
            <a:r>
              <a:rPr lang="en-US" baseline="30000" dirty="0"/>
              <a:t>rd</a:t>
            </a:r>
            <a:r>
              <a:rPr lang="en-US" dirty="0"/>
              <a:t>. 50% by middle of May.</a:t>
            </a:r>
          </a:p>
          <a:p>
            <a:r>
              <a:rPr lang="en-US" dirty="0"/>
              <a:t>DBH: Appointments will decrease 10</a:t>
            </a:r>
            <a:r>
              <a:rPr lang="en-US" baseline="30000" dirty="0"/>
              <a:t>th</a:t>
            </a:r>
            <a:r>
              <a:rPr lang="en-US" dirty="0"/>
              <a:t> when user training starts, and will continue throughout the process towards June 3</a:t>
            </a:r>
            <a:r>
              <a:rPr lang="en-US" baseline="30000" dirty="0"/>
              <a:t>rd</a:t>
            </a:r>
            <a:r>
              <a:rPr lang="en-US" dirty="0"/>
              <a:t>. 50% by middle of May.</a:t>
            </a:r>
          </a:p>
          <a:p>
            <a:endParaRPr lang="en-US" dirty="0"/>
          </a:p>
          <a:p>
            <a:r>
              <a:rPr lang="en-US" dirty="0"/>
              <a:t>The bookings will basically be 50% throughout April into May before the template because of staffing and training.</a:t>
            </a:r>
          </a:p>
          <a:p>
            <a:endParaRPr lang="en-US" dirty="0"/>
          </a:p>
          <a:p>
            <a:r>
              <a:rPr lang="en-US" dirty="0"/>
              <a:t>Appointment tool not available but can use secure messaging. However, expectation on Secure Messaging replies may take longer. </a:t>
            </a:r>
          </a:p>
          <a:p>
            <a:endParaRPr lang="en-US" dirty="0"/>
          </a:p>
          <a:p>
            <a:r>
              <a:rPr lang="en-US" dirty="0"/>
              <a:t>Reiterate the uses for walk-in appointments. Specifically in regard to the different clinics.</a:t>
            </a:r>
          </a:p>
          <a:p>
            <a:endParaRPr lang="en-US" dirty="0"/>
          </a:p>
          <a:p>
            <a:r>
              <a:rPr lang="en-US" dirty="0"/>
              <a:t>MAJ Pinger Brief (Dr. Johnson, Mr. Hurst as panelists) </a:t>
            </a:r>
          </a:p>
        </p:txBody>
      </p:sp>
      <p:sp>
        <p:nvSpPr>
          <p:cNvPr id="4" name="Slide Number Placeholder 3"/>
          <p:cNvSpPr>
            <a:spLocks noGrp="1"/>
          </p:cNvSpPr>
          <p:nvPr>
            <p:ph type="sldNum" sz="quarter" idx="5"/>
          </p:nvPr>
        </p:nvSpPr>
        <p:spPr/>
        <p:txBody>
          <a:bodyPr/>
          <a:lstStyle/>
          <a:p>
            <a:fld id="{D64D03F3-50CD-4D8A-8562-FA67100624CE}" type="slidenum">
              <a:rPr lang="en-US" smtClean="0"/>
              <a:t>8</a:t>
            </a:fld>
            <a:endParaRPr lang="en-US"/>
          </a:p>
        </p:txBody>
      </p:sp>
    </p:spTree>
    <p:extLst>
      <p:ext uri="{BB962C8B-B14F-4D97-AF65-F5344CB8AC3E}">
        <p14:creationId xmlns:p14="http://schemas.microsoft.com/office/powerpoint/2010/main" val="2331897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221F1F"/>
                </a:solidFill>
                <a:latin typeface="Arial Narrow" panose="020B0606020202030204" pitchFamily="34" charset="0"/>
              </a:rPr>
              <a:t>For a list of the nearest civilian ERs to Fort Knox visit: </a:t>
            </a:r>
            <a:r>
              <a:rPr lang="en-US" dirty="0">
                <a:solidFill>
                  <a:srgbClr val="0000FF"/>
                </a:solidFill>
                <a:latin typeface="Arial Narrow" panose="020B0606020202030204" pitchFamily="34" charset="0"/>
                <a:hlinkClick r:id="rId3"/>
              </a:rPr>
              <a:t>www.goperspecta.com/VPD/HumanaMilitary/</a:t>
            </a:r>
          </a:p>
          <a:p>
            <a:endParaRPr lang="en-US" dirty="0">
              <a:solidFill>
                <a:srgbClr val="0000FF"/>
              </a:solidFill>
              <a:latin typeface="Arial Narrow" panose="020B0606020202030204" pitchFamily="34" charset="0"/>
              <a:hlinkClick r:id="rId3"/>
            </a:endParaRPr>
          </a:p>
          <a:p>
            <a:pPr defTabSz="912937">
              <a:defRPr/>
            </a:pPr>
            <a:r>
              <a:rPr lang="en-US" dirty="0">
                <a:solidFill>
                  <a:srgbClr val="221F1F"/>
                </a:solidFill>
                <a:latin typeface="Arial Narrow" panose="020B0606020202030204" pitchFamily="34" charset="0"/>
              </a:rPr>
              <a:t>To locate an urgent care center near you visit </a:t>
            </a:r>
            <a:r>
              <a:rPr lang="en-US" dirty="0">
                <a:solidFill>
                  <a:srgbClr val="0000FF"/>
                </a:solidFill>
                <a:latin typeface="Arial Narrow" panose="020B0606020202030204" pitchFamily="34" charset="0"/>
                <a:hlinkClick r:id="rId3"/>
              </a:rPr>
              <a:t>www.goperspecta.com/VPD/HumanaMilitary/public/ProviderSearch/Main</a:t>
            </a:r>
            <a:endParaRPr lang="en-US" dirty="0">
              <a:solidFill>
                <a:srgbClr val="000000"/>
              </a:solidFill>
              <a:latin typeface="Arial Narrow" panose="020B0606020202030204" pitchFamily="34" charset="0"/>
            </a:endParaRPr>
          </a:p>
          <a:p>
            <a:r>
              <a:rPr lang="en-US" dirty="0">
                <a:solidFill>
                  <a:srgbClr val="0000FF"/>
                </a:solidFill>
                <a:latin typeface="Arial Narrow" panose="020B0606020202030204" pitchFamily="34" charset="0"/>
                <a:hlinkClick r:id="rId3"/>
              </a:rPr>
              <a:t>public/ProviderSearch/Main</a:t>
            </a:r>
            <a:endParaRPr lang="en-US" dirty="0">
              <a:solidFill>
                <a:srgbClr val="0000FF"/>
              </a:solidFill>
              <a:latin typeface="Arial Narrow" panose="020B0606020202030204" pitchFamily="34" charset="0"/>
            </a:endParaRPr>
          </a:p>
          <a:p>
            <a:endParaRPr lang="en-US" dirty="0">
              <a:solidFill>
                <a:srgbClr val="0000FF"/>
              </a:solidFill>
              <a:latin typeface="Arial Narrow" panose="020B0606020202030204" pitchFamily="34" charset="0"/>
            </a:endParaRPr>
          </a:p>
          <a:p>
            <a:r>
              <a:rPr lang="en-US" dirty="0">
                <a:solidFill>
                  <a:srgbClr val="221F1F"/>
                </a:solidFill>
                <a:latin typeface="Arial Narrow" panose="020B0606020202030204" pitchFamily="34" charset="0"/>
              </a:rPr>
              <a:t>. Download the app or go to </a:t>
            </a:r>
            <a:r>
              <a:rPr lang="en-US" dirty="0">
                <a:solidFill>
                  <a:srgbClr val="1F5E9E"/>
                </a:solidFill>
                <a:latin typeface="Arial Narrow" panose="020B0606020202030204" pitchFamily="34" charset="0"/>
              </a:rPr>
              <a:t>doctorondemand.com. </a:t>
            </a:r>
            <a:r>
              <a:rPr lang="en-US" dirty="0" err="1">
                <a:solidFill>
                  <a:srgbClr val="221F1F"/>
                </a:solidFill>
                <a:latin typeface="Arial Narrow" panose="020B0606020202030204" pitchFamily="34" charset="0"/>
              </a:rPr>
              <a:t>Telemynd</a:t>
            </a:r>
            <a:r>
              <a:rPr lang="en-US" dirty="0">
                <a:solidFill>
                  <a:srgbClr val="221F1F"/>
                </a:solidFill>
                <a:latin typeface="Arial Narrow" panose="020B0606020202030204" pitchFamily="34" charset="0"/>
              </a:rPr>
              <a:t> provides virtual mental health care, matching you with a therapist or prescriber covered by TRICARE at </a:t>
            </a:r>
            <a:r>
              <a:rPr lang="en-US" dirty="0">
                <a:solidFill>
                  <a:srgbClr val="0000FF"/>
                </a:solidFill>
                <a:latin typeface="Arial Narrow" panose="020B0606020202030204" pitchFamily="34" charset="0"/>
                <a:hlinkClick r:id="rId4"/>
              </a:rPr>
              <a:t>https://www.telemynd.com</a:t>
            </a:r>
            <a:endParaRPr lang="en-US" dirty="0">
              <a:solidFill>
                <a:srgbClr val="0000FF"/>
              </a:solidFill>
              <a:latin typeface="Arial Narrow" panose="020B0606020202030204" pitchFamily="34" charset="0"/>
            </a:endParaRPr>
          </a:p>
          <a:p>
            <a:endParaRPr lang="en-US" dirty="0">
              <a:solidFill>
                <a:srgbClr val="0000FF"/>
              </a:solidFill>
              <a:latin typeface="Arial Narrow" panose="020B0606020202030204" pitchFamily="34" charset="0"/>
            </a:endParaRPr>
          </a:p>
          <a:p>
            <a:pPr defTabSz="912937">
              <a:defRPr/>
            </a:pPr>
            <a:r>
              <a:rPr lang="en-US" dirty="0">
                <a:solidFill>
                  <a:srgbClr val="221F1F"/>
                </a:solidFill>
                <a:latin typeface="Arial Narrow" panose="020B0606020202030204" pitchFamily="34" charset="0"/>
              </a:rPr>
              <a:t>*More information at: </a:t>
            </a:r>
            <a:r>
              <a:rPr lang="en-US" dirty="0">
                <a:solidFill>
                  <a:srgbClr val="0000FF"/>
                </a:solidFill>
                <a:latin typeface="Arial Narrow" panose="020B0606020202030204" pitchFamily="34" charset="0"/>
                <a:hlinkClick r:id="rId5"/>
              </a:rPr>
              <a:t>https://tricare.mil/HealthWellness/Preventive</a:t>
            </a:r>
            <a:endParaRPr lang="en-US" dirty="0">
              <a:solidFill>
                <a:srgbClr val="0000FF"/>
              </a:solidFill>
              <a:latin typeface="Arial Narrow" panose="020B0606020202030204" pitchFamily="34" charset="0"/>
            </a:endParaRPr>
          </a:p>
          <a:p>
            <a:endParaRPr lang="en-US" dirty="0"/>
          </a:p>
        </p:txBody>
      </p:sp>
      <p:sp>
        <p:nvSpPr>
          <p:cNvPr id="4" name="Slide Number Placeholder 3"/>
          <p:cNvSpPr>
            <a:spLocks noGrp="1"/>
          </p:cNvSpPr>
          <p:nvPr>
            <p:ph type="sldNum" sz="quarter" idx="5"/>
          </p:nvPr>
        </p:nvSpPr>
        <p:spPr/>
        <p:txBody>
          <a:bodyPr/>
          <a:lstStyle/>
          <a:p>
            <a:fld id="{D64D03F3-50CD-4D8A-8562-FA67100624CE}" type="slidenum">
              <a:rPr lang="en-US" smtClean="0"/>
              <a:t>9</a:t>
            </a:fld>
            <a:endParaRPr lang="en-US"/>
          </a:p>
        </p:txBody>
      </p:sp>
    </p:spTree>
    <p:extLst>
      <p:ext uri="{BB962C8B-B14F-4D97-AF65-F5344CB8AC3E}">
        <p14:creationId xmlns:p14="http://schemas.microsoft.com/office/powerpoint/2010/main" val="1314950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Referral – Request for care from your PCM for any care they cannot provide</a:t>
            </a:r>
          </a:p>
          <a:p>
            <a:endParaRPr lang="en-US" dirty="0"/>
          </a:p>
          <a:p>
            <a:r>
              <a:rPr lang="en-US" dirty="0"/>
              <a:t>Pre-Authorization – Regional Tricare Contractor (in our case Humana Military) authorizes you to receive that care and assigns the care to a Tricare Network Provider</a:t>
            </a:r>
          </a:p>
        </p:txBody>
      </p:sp>
      <p:sp>
        <p:nvSpPr>
          <p:cNvPr id="4" name="Slide Number Placeholder 3"/>
          <p:cNvSpPr>
            <a:spLocks noGrp="1"/>
          </p:cNvSpPr>
          <p:nvPr>
            <p:ph type="sldNum" sz="quarter" idx="5"/>
          </p:nvPr>
        </p:nvSpPr>
        <p:spPr/>
        <p:txBody>
          <a:bodyPr/>
          <a:lstStyle/>
          <a:p>
            <a:fld id="{D64D03F3-50CD-4D8A-8562-FA67100624CE}" type="slidenum">
              <a:rPr lang="en-US" smtClean="0"/>
              <a:t>11</a:t>
            </a:fld>
            <a:endParaRPr lang="en-US"/>
          </a:p>
        </p:txBody>
      </p:sp>
    </p:spTree>
    <p:extLst>
      <p:ext uri="{BB962C8B-B14F-4D97-AF65-F5344CB8AC3E}">
        <p14:creationId xmlns:p14="http://schemas.microsoft.com/office/powerpoint/2010/main" val="2701726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798"/>
              </a:spcAft>
            </a:pPr>
            <a:r>
              <a:rPr lang="en-US" sz="1800" dirty="0">
                <a:latin typeface="Calibri" panose="020F0502020204030204" pitchFamily="34" charset="0"/>
                <a:ea typeface="Calibri" panose="020F0502020204030204" pitchFamily="34" charset="0"/>
                <a:cs typeface="Times New Roman" panose="02020603050405020304" pitchFamily="18" charset="0"/>
              </a:rPr>
              <a:t>MAJ Nebelsick Brief</a:t>
            </a:r>
          </a:p>
          <a:p>
            <a:pPr>
              <a:lnSpc>
                <a:spcPct val="107000"/>
              </a:lnSpc>
              <a:spcAft>
                <a:spcPts val="798"/>
              </a:spcAft>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98"/>
              </a:spcAft>
            </a:pPr>
            <a:r>
              <a:rPr lang="en-US" sz="1800" dirty="0">
                <a:latin typeface="Calibri" panose="020F0502020204030204" pitchFamily="34" charset="0"/>
                <a:ea typeface="Calibri" panose="020F0502020204030204" pitchFamily="34" charset="0"/>
                <a:cs typeface="Times New Roman" panose="02020603050405020304" pitchFamily="18" charset="0"/>
              </a:rPr>
              <a:t>Pharmacies will transition to a new electronic health record system, MHS GENESIS.  Our new system will allow us to improve our ability to provide pharmacy services in alignment with the TRICARE Pharmacy prescription benefit and other points of pharmacy service such as retail pharmacies and Express Scripts Home Delivery.  As we prepare for this transition there are a few things we want all of our beneficiaries to know that we believe will help minimize frustrations and make this change along with us as efficiently as possible.</a:t>
            </a:r>
          </a:p>
          <a:p>
            <a:pPr marL="341803" indent="-341803">
              <a:lnSpc>
                <a:spcPct val="107000"/>
              </a:lnSpc>
              <a:buFont typeface="Symbol" panose="05050102010706020507" pitchFamily="18" charset="2"/>
              <a:buChar char=""/>
            </a:pPr>
            <a:r>
              <a:rPr lang="en-US" sz="1800" dirty="0">
                <a:latin typeface="Calibri" panose="020F0502020204030204" pitchFamily="34" charset="0"/>
                <a:ea typeface="Calibri" panose="020F0502020204030204" pitchFamily="34" charset="0"/>
                <a:cs typeface="Times New Roman" panose="02020603050405020304" pitchFamily="18" charset="0"/>
              </a:rPr>
              <a:t>After June 3</a:t>
            </a:r>
            <a:r>
              <a:rPr lang="en-US" sz="1800" baseline="30000" dirty="0">
                <a:latin typeface="Calibri" panose="020F0502020204030204" pitchFamily="34" charset="0"/>
                <a:ea typeface="Calibri" panose="020F0502020204030204" pitchFamily="34" charset="0"/>
                <a:cs typeface="Times New Roman" panose="02020603050405020304" pitchFamily="18" charset="0"/>
              </a:rPr>
              <a:t>rd</a:t>
            </a:r>
            <a:r>
              <a:rPr lang="en-US" sz="1800" dirty="0">
                <a:latin typeface="Calibri" panose="020F0502020204030204" pitchFamily="34" charset="0"/>
                <a:ea typeface="Calibri" panose="020F0502020204030204" pitchFamily="34" charset="0"/>
                <a:cs typeface="Times New Roman" panose="02020603050405020304" pitchFamily="18" charset="0"/>
              </a:rPr>
              <a:t>, 2023, our service and wait times will be much longer, especially in the first 4-6 weeks.  Please understand that our staff will be learning new steps and processes, and we expect to get more efficient with time.  We ask that you please remain patient with us as we learn and work to ensure we continue providing safe, reliable pharmacy services with the goal of eventually reducing our service times as best as we can.    </a:t>
            </a:r>
          </a:p>
          <a:p>
            <a:pPr marL="341803" indent="-341803">
              <a:lnSpc>
                <a:spcPct val="107000"/>
              </a:lnSpc>
              <a:spcAft>
                <a:spcPts val="798"/>
              </a:spcAft>
              <a:buFont typeface="Symbol" panose="05050102010706020507" pitchFamily="18" charset="2"/>
              <a:buChar char=""/>
            </a:pPr>
            <a:r>
              <a:rPr lang="en-US" sz="1800" dirty="0">
                <a:latin typeface="Calibri" panose="020F0502020204030204" pitchFamily="34" charset="0"/>
                <a:ea typeface="Calibri" panose="020F0502020204030204" pitchFamily="34" charset="0"/>
                <a:cs typeface="Times New Roman" panose="02020603050405020304" pitchFamily="18" charset="0"/>
              </a:rPr>
              <a:t>We encourage all beneficiaries to process and pick up prescriptions at our pharmacies that are due to be filled prior to June 3</a:t>
            </a:r>
            <a:r>
              <a:rPr lang="en-US" sz="1800" baseline="30000" dirty="0">
                <a:latin typeface="Calibri" panose="020F0502020204030204" pitchFamily="34" charset="0"/>
                <a:ea typeface="Calibri" panose="020F0502020204030204" pitchFamily="34" charset="0"/>
                <a:cs typeface="Times New Roman" panose="02020603050405020304" pitchFamily="18" charset="0"/>
              </a:rPr>
              <a:t>rd</a:t>
            </a:r>
            <a:r>
              <a:rPr lang="en-US" sz="1800" dirty="0">
                <a:latin typeface="Calibri" panose="020F0502020204030204" pitchFamily="34" charset="0"/>
                <a:ea typeface="Calibri" panose="020F0502020204030204" pitchFamily="34" charset="0"/>
                <a:cs typeface="Times New Roman" panose="02020603050405020304" pitchFamily="18" charset="0"/>
              </a:rPr>
              <a:t> to the maximum extent possible.  This will help to minimize the extended waits and service times after we are live with the new system.</a:t>
            </a:r>
          </a:p>
          <a:p>
            <a:pPr>
              <a:lnSpc>
                <a:spcPct val="107000"/>
              </a:lnSpc>
              <a:spcAft>
                <a:spcPts val="798"/>
              </a:spcAft>
            </a:pPr>
            <a:r>
              <a:rPr lang="en-US" sz="1800" dirty="0">
                <a:latin typeface="Calibri" panose="020F0502020204030204" pitchFamily="34" charset="0"/>
                <a:ea typeface="Calibri" panose="020F0502020204030204" pitchFamily="34" charset="0"/>
                <a:cs typeface="Times New Roman" panose="02020603050405020304" pitchFamily="18" charset="0"/>
              </a:rPr>
              <a:t>MHS GENESIS also provides a few important improvements that will allow us to provide better services to our pharmacy beneficiaries. </a:t>
            </a:r>
          </a:p>
          <a:p>
            <a:pPr marL="341803" indent="-341803">
              <a:lnSpc>
                <a:spcPct val="107000"/>
              </a:lnSpc>
              <a:buFont typeface="Symbol" panose="05050102010706020507" pitchFamily="18" charset="2"/>
              <a:buChar char=""/>
            </a:pPr>
            <a:r>
              <a:rPr lang="en-US" sz="1800" dirty="0">
                <a:latin typeface="Calibri" panose="020F0502020204030204" pitchFamily="34" charset="0"/>
                <a:ea typeface="Calibri" panose="020F0502020204030204" pitchFamily="34" charset="0"/>
                <a:cs typeface="Times New Roman" panose="02020603050405020304" pitchFamily="18" charset="0"/>
              </a:rPr>
              <a:t>In the new system we will be able to accept electronic prescriptions for all medications, including DEA Schedule II-V controlled substances.  Handwritten prescriptions will no longer be required from off-post prescribers, and electronically transmitted prescriptions will be the preferred method of delivery to our pharmacies.</a:t>
            </a:r>
          </a:p>
          <a:p>
            <a:pPr marL="341803" indent="-341803">
              <a:lnSpc>
                <a:spcPct val="107000"/>
              </a:lnSpc>
              <a:spcAft>
                <a:spcPts val="798"/>
              </a:spcAft>
              <a:buFont typeface="Symbol" panose="05050102010706020507" pitchFamily="18" charset="2"/>
              <a:buChar char=""/>
            </a:pPr>
            <a:r>
              <a:rPr lang="en-US" sz="1800" dirty="0">
                <a:latin typeface="Calibri" panose="020F0502020204030204" pitchFamily="34" charset="0"/>
                <a:ea typeface="Calibri" panose="020F0502020204030204" pitchFamily="34" charset="0"/>
                <a:cs typeface="Times New Roman" panose="02020603050405020304" pitchFamily="18" charset="0"/>
              </a:rPr>
              <a:t>There will no longer be a need to transfer prescriptions between military pharmacies that are both using MHS GENESIS.  For beneficiaries that are on TDY, vacation, or PCS to another military installation, all active prescriptions with fills remaining can be processed at any military pharmacy that is using MHS GENESIS.    </a:t>
            </a:r>
          </a:p>
          <a:p>
            <a:pPr>
              <a:lnSpc>
                <a:spcPct val="107000"/>
              </a:lnSpc>
              <a:spcAft>
                <a:spcPts val="798"/>
              </a:spcAft>
            </a:pPr>
            <a:r>
              <a:rPr lang="en-US" sz="1800" dirty="0">
                <a:latin typeface="Calibri" panose="020F0502020204030204" pitchFamily="34" charset="0"/>
                <a:ea typeface="Calibri" panose="020F0502020204030204" pitchFamily="34" charset="0"/>
                <a:cs typeface="Times New Roman" panose="02020603050405020304" pitchFamily="18" charset="0"/>
              </a:rPr>
              <a:t>Unfortunately, one of the additional changes with MHS GENESIS is the inability to request prescription refills to the pharmacy online.  After June 3</a:t>
            </a:r>
            <a:r>
              <a:rPr lang="en-US" sz="1800" baseline="30000" dirty="0">
                <a:latin typeface="Calibri" panose="020F0502020204030204" pitchFamily="34" charset="0"/>
                <a:ea typeface="Calibri" panose="020F0502020204030204" pitchFamily="34" charset="0"/>
                <a:cs typeface="Times New Roman" panose="02020603050405020304" pitchFamily="18" charset="0"/>
              </a:rPr>
              <a:t>rd</a:t>
            </a:r>
            <a:r>
              <a:rPr lang="en-US" sz="1800" dirty="0">
                <a:latin typeface="Calibri" panose="020F0502020204030204" pitchFamily="34" charset="0"/>
                <a:ea typeface="Calibri" panose="020F0502020204030204" pitchFamily="34" charset="0"/>
                <a:cs typeface="Times New Roman" panose="02020603050405020304" pitchFamily="18" charset="0"/>
              </a:rPr>
              <a:t>, all prescription refills must be called in to our pharmacies using the automated </a:t>
            </a:r>
            <a:r>
              <a:rPr lang="en-US" sz="1800" dirty="0" err="1">
                <a:latin typeface="Calibri" panose="020F0502020204030204" pitchFamily="34" charset="0"/>
                <a:ea typeface="Calibri" panose="020F0502020204030204" pitchFamily="34" charset="0"/>
                <a:cs typeface="Times New Roman" panose="02020603050405020304" pitchFamily="18" charset="0"/>
              </a:rPr>
              <a:t>AudioCare</a:t>
            </a:r>
            <a:r>
              <a:rPr lang="en-US" sz="1800" dirty="0">
                <a:latin typeface="Calibri" panose="020F0502020204030204" pitchFamily="34" charset="0"/>
                <a:ea typeface="Calibri" panose="020F0502020204030204" pitchFamily="34" charset="0"/>
                <a:cs typeface="Times New Roman" panose="02020603050405020304" pitchFamily="18" charset="0"/>
              </a:rPr>
              <a:t> refill call-in system with the phone number listed on our prescription labels.  The MHS GENESIS Patient Portal is not yet able to transmit online refill request to our pharmacies for prescriptions that have refills remaining.  It is important to distinguish that prescription renewals for prescriptions that have no refills remaining can continue to be requested online using the MHS GENESIS Patient Portal, for patients enrolled at Ireland AHC.  </a:t>
            </a:r>
          </a:p>
          <a:p>
            <a:pPr>
              <a:lnSpc>
                <a:spcPct val="107000"/>
              </a:lnSpc>
              <a:spcAft>
                <a:spcPts val="798"/>
              </a:spcAft>
            </a:pPr>
            <a:r>
              <a:rPr lang="en-US" sz="18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798"/>
              </a:spcAft>
            </a:pPr>
            <a:r>
              <a:rPr lang="en-US" sz="1800" dirty="0">
                <a:latin typeface="Calibri" panose="020F0502020204030204" pitchFamily="34" charset="0"/>
                <a:ea typeface="Calibri" panose="020F0502020204030204" pitchFamily="34" charset="0"/>
                <a:cs typeface="Times New Roman" panose="02020603050405020304" pitchFamily="18" charset="0"/>
              </a:rPr>
              <a:t>For new or renewed prescriptions sent to us from the prescriber electronically, you can activate the prescription prior to visiting the pharmacy to ensure it is ready when you arrive at the pharmacy pickup windows and drastically reduce your wait time.  Visit our website at </a:t>
            </a:r>
            <a:r>
              <a:rPr lang="en-US" sz="18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https://ireland.tricare.mil</a:t>
            </a:r>
            <a:r>
              <a:rPr lang="en-US" sz="1800" dirty="0">
                <a:latin typeface="Calibri" panose="020F0502020204030204" pitchFamily="34" charset="0"/>
                <a:ea typeface="Calibri" panose="020F0502020204030204" pitchFamily="34" charset="0"/>
                <a:cs typeface="Times New Roman" panose="02020603050405020304" pitchFamily="18" charset="0"/>
              </a:rPr>
              <a:t>, under “Health Services” then “Pharmacy” to download our online prescription request form or ask a pharmacy staff member at either of our pharmacies.    </a:t>
            </a:r>
          </a:p>
          <a:p>
            <a:pPr>
              <a:lnSpc>
                <a:spcPct val="107000"/>
              </a:lnSpc>
              <a:spcAft>
                <a:spcPts val="798"/>
              </a:spcAft>
            </a:pPr>
            <a:r>
              <a:rPr lang="en-US" sz="18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798"/>
              </a:spcAft>
            </a:pPr>
            <a:r>
              <a:rPr lang="en-US" sz="1800" dirty="0">
                <a:latin typeface="Calibri" panose="020F0502020204030204" pitchFamily="34" charset="0"/>
                <a:ea typeface="Calibri" panose="020F0502020204030204" pitchFamily="34" charset="0"/>
                <a:cs typeface="Times New Roman" panose="02020603050405020304" pitchFamily="18" charset="0"/>
              </a:rPr>
              <a:t>We hope this information will help prepare you for the upcoming changes and we are excited to bring this new system and features to our beneficiaries at Fort Knox Pharmacies.   </a:t>
            </a:r>
          </a:p>
          <a:p>
            <a:endParaRPr lang="en-US" dirty="0"/>
          </a:p>
        </p:txBody>
      </p:sp>
      <p:sp>
        <p:nvSpPr>
          <p:cNvPr id="4" name="Slide Number Placeholder 3"/>
          <p:cNvSpPr>
            <a:spLocks noGrp="1"/>
          </p:cNvSpPr>
          <p:nvPr>
            <p:ph type="sldNum" sz="quarter" idx="5"/>
          </p:nvPr>
        </p:nvSpPr>
        <p:spPr/>
        <p:txBody>
          <a:bodyPr/>
          <a:lstStyle/>
          <a:p>
            <a:fld id="{D64D03F3-50CD-4D8A-8562-FA67100624CE}" type="slidenum">
              <a:rPr lang="en-US" smtClean="0"/>
              <a:t>13</a:t>
            </a:fld>
            <a:endParaRPr lang="en-US"/>
          </a:p>
        </p:txBody>
      </p:sp>
    </p:spTree>
    <p:extLst>
      <p:ext uri="{BB962C8B-B14F-4D97-AF65-F5344CB8AC3E}">
        <p14:creationId xmlns:p14="http://schemas.microsoft.com/office/powerpoint/2010/main" val="4204334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798"/>
              </a:spcAft>
            </a:pPr>
            <a:r>
              <a:rPr lang="en-US" sz="1800" dirty="0">
                <a:latin typeface="Calibri" panose="020F0502020204030204" pitchFamily="34" charset="0"/>
                <a:ea typeface="Calibri" panose="020F0502020204030204" pitchFamily="34" charset="0"/>
                <a:cs typeface="Times New Roman" panose="02020603050405020304" pitchFamily="18" charset="0"/>
              </a:rPr>
              <a:t>MAJ Nebelsick Brief</a:t>
            </a:r>
          </a:p>
          <a:p>
            <a:pPr>
              <a:lnSpc>
                <a:spcPct val="107000"/>
              </a:lnSpc>
              <a:spcAft>
                <a:spcPts val="798"/>
              </a:spcAft>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98"/>
              </a:spcAft>
            </a:pPr>
            <a:r>
              <a:rPr lang="en-US" sz="1800" dirty="0">
                <a:latin typeface="Calibri" panose="020F0502020204030204" pitchFamily="34" charset="0"/>
                <a:ea typeface="Calibri" panose="020F0502020204030204" pitchFamily="34" charset="0"/>
                <a:cs typeface="Times New Roman" panose="02020603050405020304" pitchFamily="18" charset="0"/>
              </a:rPr>
              <a:t>Pharmacies will transition to a new electronic health record system, MHS GENESIS.  Our new system will allow us to improve our ability to provide pharmacy services in alignment with the TRICARE Pharmacy prescription benefit and other points of pharmacy service such as retail pharmacies and Express Scripts Home Delivery.  As we prepare for this transition there are a few things we want all of our beneficiaries to know that we believe will help minimize frustrations and make this change along with us as efficiently as possible.</a:t>
            </a:r>
          </a:p>
          <a:p>
            <a:pPr marL="341803" indent="-341803">
              <a:lnSpc>
                <a:spcPct val="107000"/>
              </a:lnSpc>
              <a:buFont typeface="Symbol" panose="05050102010706020507" pitchFamily="18" charset="2"/>
              <a:buChar char=""/>
            </a:pPr>
            <a:r>
              <a:rPr lang="en-US" sz="1800" dirty="0">
                <a:latin typeface="Calibri" panose="020F0502020204030204" pitchFamily="34" charset="0"/>
                <a:ea typeface="Calibri" panose="020F0502020204030204" pitchFamily="34" charset="0"/>
                <a:cs typeface="Times New Roman" panose="02020603050405020304" pitchFamily="18" charset="0"/>
              </a:rPr>
              <a:t>After June 3</a:t>
            </a:r>
            <a:r>
              <a:rPr lang="en-US" sz="1800" baseline="30000" dirty="0">
                <a:latin typeface="Calibri" panose="020F0502020204030204" pitchFamily="34" charset="0"/>
                <a:ea typeface="Calibri" panose="020F0502020204030204" pitchFamily="34" charset="0"/>
                <a:cs typeface="Times New Roman" panose="02020603050405020304" pitchFamily="18" charset="0"/>
              </a:rPr>
              <a:t>rd</a:t>
            </a:r>
            <a:r>
              <a:rPr lang="en-US" sz="1800" dirty="0">
                <a:latin typeface="Calibri" panose="020F0502020204030204" pitchFamily="34" charset="0"/>
                <a:ea typeface="Calibri" panose="020F0502020204030204" pitchFamily="34" charset="0"/>
                <a:cs typeface="Times New Roman" panose="02020603050405020304" pitchFamily="18" charset="0"/>
              </a:rPr>
              <a:t>, 2023, our service and wait times will be much longer, especially in the first 4-6 weeks.  Please understand that our staff will be learning new steps and processes, and we expect to get more efficient with time.  We ask that you please remain patient with us as we learn and work to ensure we continue providing safe, reliable pharmacy services with the goal of eventually reducing our service times as best as we can.    </a:t>
            </a:r>
          </a:p>
          <a:p>
            <a:pPr marL="341803" indent="-341803">
              <a:lnSpc>
                <a:spcPct val="107000"/>
              </a:lnSpc>
              <a:spcAft>
                <a:spcPts val="798"/>
              </a:spcAft>
              <a:buFont typeface="Symbol" panose="05050102010706020507" pitchFamily="18" charset="2"/>
              <a:buChar char=""/>
            </a:pPr>
            <a:r>
              <a:rPr lang="en-US" sz="1800" dirty="0">
                <a:latin typeface="Calibri" panose="020F0502020204030204" pitchFamily="34" charset="0"/>
                <a:ea typeface="Calibri" panose="020F0502020204030204" pitchFamily="34" charset="0"/>
                <a:cs typeface="Times New Roman" panose="02020603050405020304" pitchFamily="18" charset="0"/>
              </a:rPr>
              <a:t>We encourage all beneficiaries to process and pick up prescriptions at our pharmacies that are due to be filled prior to June 3</a:t>
            </a:r>
            <a:r>
              <a:rPr lang="en-US" sz="1800" baseline="30000" dirty="0">
                <a:latin typeface="Calibri" panose="020F0502020204030204" pitchFamily="34" charset="0"/>
                <a:ea typeface="Calibri" panose="020F0502020204030204" pitchFamily="34" charset="0"/>
                <a:cs typeface="Times New Roman" panose="02020603050405020304" pitchFamily="18" charset="0"/>
              </a:rPr>
              <a:t>rd</a:t>
            </a:r>
            <a:r>
              <a:rPr lang="en-US" sz="1800" dirty="0">
                <a:latin typeface="Calibri" panose="020F0502020204030204" pitchFamily="34" charset="0"/>
                <a:ea typeface="Calibri" panose="020F0502020204030204" pitchFamily="34" charset="0"/>
                <a:cs typeface="Times New Roman" panose="02020603050405020304" pitchFamily="18" charset="0"/>
              </a:rPr>
              <a:t> to the maximum extent possible.  This will help to minimize the extended waits and service times after we are live with the new system.</a:t>
            </a:r>
          </a:p>
          <a:p>
            <a:pPr>
              <a:lnSpc>
                <a:spcPct val="107000"/>
              </a:lnSpc>
              <a:spcAft>
                <a:spcPts val="798"/>
              </a:spcAft>
            </a:pPr>
            <a:r>
              <a:rPr lang="en-US" sz="1800" dirty="0">
                <a:latin typeface="Calibri" panose="020F0502020204030204" pitchFamily="34" charset="0"/>
                <a:ea typeface="Calibri" panose="020F0502020204030204" pitchFamily="34" charset="0"/>
                <a:cs typeface="Times New Roman" panose="02020603050405020304" pitchFamily="18" charset="0"/>
              </a:rPr>
              <a:t>MHS GENESIS also provides a few important improvements that will allow us to provide better services to our pharmacy beneficiaries. </a:t>
            </a:r>
          </a:p>
          <a:p>
            <a:pPr marL="341803" indent="-341803">
              <a:lnSpc>
                <a:spcPct val="107000"/>
              </a:lnSpc>
              <a:buFont typeface="Symbol" panose="05050102010706020507" pitchFamily="18" charset="2"/>
              <a:buChar char=""/>
            </a:pPr>
            <a:r>
              <a:rPr lang="en-US" sz="1800" dirty="0">
                <a:latin typeface="Calibri" panose="020F0502020204030204" pitchFamily="34" charset="0"/>
                <a:ea typeface="Calibri" panose="020F0502020204030204" pitchFamily="34" charset="0"/>
                <a:cs typeface="Times New Roman" panose="02020603050405020304" pitchFamily="18" charset="0"/>
              </a:rPr>
              <a:t>In the new system we will be able to accept electronic prescriptions for all medications, including DEA Schedule II-V controlled substances.  Handwritten prescriptions will no longer be required from off-post prescribers, and electronically transmitted prescriptions will be the preferred method of delivery to our pharmacies.</a:t>
            </a:r>
          </a:p>
          <a:p>
            <a:pPr marL="341803" indent="-341803">
              <a:lnSpc>
                <a:spcPct val="107000"/>
              </a:lnSpc>
              <a:spcAft>
                <a:spcPts val="798"/>
              </a:spcAft>
              <a:buFont typeface="Symbol" panose="05050102010706020507" pitchFamily="18" charset="2"/>
              <a:buChar char=""/>
            </a:pPr>
            <a:r>
              <a:rPr lang="en-US" sz="1800" dirty="0">
                <a:latin typeface="Calibri" panose="020F0502020204030204" pitchFamily="34" charset="0"/>
                <a:ea typeface="Calibri" panose="020F0502020204030204" pitchFamily="34" charset="0"/>
                <a:cs typeface="Times New Roman" panose="02020603050405020304" pitchFamily="18" charset="0"/>
              </a:rPr>
              <a:t>There will no longer be a need to transfer prescriptions between military pharmacies that are both using MHS GENESIS.  For beneficiaries that are on TDY, vacation, or PCS to another military installation, all active prescriptions with fills remaining can be processed at any military pharmacy that is using MHS GENESIS.    </a:t>
            </a:r>
          </a:p>
          <a:p>
            <a:pPr>
              <a:lnSpc>
                <a:spcPct val="107000"/>
              </a:lnSpc>
              <a:spcAft>
                <a:spcPts val="798"/>
              </a:spcAft>
            </a:pPr>
            <a:r>
              <a:rPr lang="en-US" sz="1800" dirty="0">
                <a:latin typeface="Calibri" panose="020F0502020204030204" pitchFamily="34" charset="0"/>
                <a:ea typeface="Calibri" panose="020F0502020204030204" pitchFamily="34" charset="0"/>
                <a:cs typeface="Times New Roman" panose="02020603050405020304" pitchFamily="18" charset="0"/>
              </a:rPr>
              <a:t>Unfortunately, one of the additional changes with MHS GENESIS is the inability to request prescription refills to the pharmacy online.  After June 3</a:t>
            </a:r>
            <a:r>
              <a:rPr lang="en-US" sz="1800" baseline="30000" dirty="0">
                <a:latin typeface="Calibri" panose="020F0502020204030204" pitchFamily="34" charset="0"/>
                <a:ea typeface="Calibri" panose="020F0502020204030204" pitchFamily="34" charset="0"/>
                <a:cs typeface="Times New Roman" panose="02020603050405020304" pitchFamily="18" charset="0"/>
              </a:rPr>
              <a:t>rd</a:t>
            </a:r>
            <a:r>
              <a:rPr lang="en-US" sz="1800" dirty="0">
                <a:latin typeface="Calibri" panose="020F0502020204030204" pitchFamily="34" charset="0"/>
                <a:ea typeface="Calibri" panose="020F0502020204030204" pitchFamily="34" charset="0"/>
                <a:cs typeface="Times New Roman" panose="02020603050405020304" pitchFamily="18" charset="0"/>
              </a:rPr>
              <a:t>, all prescription refills must be called in to our pharmacies using the automated </a:t>
            </a:r>
            <a:r>
              <a:rPr lang="en-US" sz="1800" dirty="0" err="1">
                <a:latin typeface="Calibri" panose="020F0502020204030204" pitchFamily="34" charset="0"/>
                <a:ea typeface="Calibri" panose="020F0502020204030204" pitchFamily="34" charset="0"/>
                <a:cs typeface="Times New Roman" panose="02020603050405020304" pitchFamily="18" charset="0"/>
              </a:rPr>
              <a:t>AudioCare</a:t>
            </a:r>
            <a:r>
              <a:rPr lang="en-US" sz="1800" dirty="0">
                <a:latin typeface="Calibri" panose="020F0502020204030204" pitchFamily="34" charset="0"/>
                <a:ea typeface="Calibri" panose="020F0502020204030204" pitchFamily="34" charset="0"/>
                <a:cs typeface="Times New Roman" panose="02020603050405020304" pitchFamily="18" charset="0"/>
              </a:rPr>
              <a:t> refill call-in system with the phone number listed on our prescription labels.  The MHS GENESIS Patient Portal is not yet able to transmit online refill request to our pharmacies for prescriptions that have refills remaining.  It is important to distinguish that prescription renewals for prescriptions that have no refills remaining can continue to be requested online using the MHS GENESIS Patient Portal, for patients enrolled at Ireland AHC.  </a:t>
            </a:r>
          </a:p>
          <a:p>
            <a:pPr>
              <a:lnSpc>
                <a:spcPct val="107000"/>
              </a:lnSpc>
              <a:spcAft>
                <a:spcPts val="798"/>
              </a:spcAft>
            </a:pPr>
            <a:r>
              <a:rPr lang="en-US" sz="18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798"/>
              </a:spcAft>
            </a:pPr>
            <a:r>
              <a:rPr lang="en-US" sz="1800" dirty="0">
                <a:latin typeface="Calibri" panose="020F0502020204030204" pitchFamily="34" charset="0"/>
                <a:ea typeface="Calibri" panose="020F0502020204030204" pitchFamily="34" charset="0"/>
                <a:cs typeface="Times New Roman" panose="02020603050405020304" pitchFamily="18" charset="0"/>
              </a:rPr>
              <a:t>For new or renewed prescriptions sent to us from the prescriber electronically, you can activate the prescription prior to visiting the pharmacy to ensure it is ready when you arrive at the pharmacy pickup windows and drastically reduce your wait time.  Visit our website at </a:t>
            </a:r>
            <a:r>
              <a:rPr lang="en-US" sz="18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https://ireland.tricare.mil</a:t>
            </a:r>
            <a:r>
              <a:rPr lang="en-US" sz="1800" dirty="0">
                <a:latin typeface="Calibri" panose="020F0502020204030204" pitchFamily="34" charset="0"/>
                <a:ea typeface="Calibri" panose="020F0502020204030204" pitchFamily="34" charset="0"/>
                <a:cs typeface="Times New Roman" panose="02020603050405020304" pitchFamily="18" charset="0"/>
              </a:rPr>
              <a:t>, under “Health Services” then “Pharmacy” to download our online prescription request form or ask a pharmacy staff member at either of our pharmacies.    </a:t>
            </a:r>
          </a:p>
          <a:p>
            <a:pPr>
              <a:lnSpc>
                <a:spcPct val="107000"/>
              </a:lnSpc>
              <a:spcAft>
                <a:spcPts val="798"/>
              </a:spcAft>
            </a:pPr>
            <a:r>
              <a:rPr lang="en-US" sz="18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798"/>
              </a:spcAft>
            </a:pPr>
            <a:r>
              <a:rPr lang="en-US" sz="1800" dirty="0">
                <a:latin typeface="Calibri" panose="020F0502020204030204" pitchFamily="34" charset="0"/>
                <a:ea typeface="Calibri" panose="020F0502020204030204" pitchFamily="34" charset="0"/>
                <a:cs typeface="Times New Roman" panose="02020603050405020304" pitchFamily="18" charset="0"/>
              </a:rPr>
              <a:t>We hope this information will help prepare you for the upcoming changes and we are excited to bring this new system and features to our beneficiaries at Fort Knox Pharmacies.   </a:t>
            </a:r>
          </a:p>
          <a:p>
            <a:endParaRPr lang="en-US" dirty="0"/>
          </a:p>
        </p:txBody>
      </p:sp>
      <p:sp>
        <p:nvSpPr>
          <p:cNvPr id="4" name="Slide Number Placeholder 3"/>
          <p:cNvSpPr>
            <a:spLocks noGrp="1"/>
          </p:cNvSpPr>
          <p:nvPr>
            <p:ph type="sldNum" sz="quarter" idx="5"/>
          </p:nvPr>
        </p:nvSpPr>
        <p:spPr/>
        <p:txBody>
          <a:bodyPr/>
          <a:lstStyle/>
          <a:p>
            <a:fld id="{D64D03F3-50CD-4D8A-8562-FA67100624CE}" type="slidenum">
              <a:rPr lang="en-US" smtClean="0"/>
              <a:t>14</a:t>
            </a:fld>
            <a:endParaRPr lang="en-US"/>
          </a:p>
        </p:txBody>
      </p:sp>
    </p:spTree>
    <p:extLst>
      <p:ext uri="{BB962C8B-B14F-4D97-AF65-F5344CB8AC3E}">
        <p14:creationId xmlns:p14="http://schemas.microsoft.com/office/powerpoint/2010/main" val="585079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50% appt availability until 2 weeks post go live and then increase in access from there. Delays in access can take up to 6 months to be back to baseline.</a:t>
            </a:r>
          </a:p>
        </p:txBody>
      </p:sp>
      <p:sp>
        <p:nvSpPr>
          <p:cNvPr id="4" name="Slide Number Placeholder 3"/>
          <p:cNvSpPr>
            <a:spLocks noGrp="1"/>
          </p:cNvSpPr>
          <p:nvPr>
            <p:ph type="sldNum" sz="quarter" idx="5"/>
          </p:nvPr>
        </p:nvSpPr>
        <p:spPr/>
        <p:txBody>
          <a:bodyPr/>
          <a:lstStyle/>
          <a:p>
            <a:fld id="{D64D03F3-50CD-4D8A-8562-FA67100624CE}" type="slidenum">
              <a:rPr lang="en-US" smtClean="0"/>
              <a:t>15</a:t>
            </a:fld>
            <a:endParaRPr lang="en-US" dirty="0"/>
          </a:p>
        </p:txBody>
      </p:sp>
    </p:spTree>
    <p:extLst>
      <p:ext uri="{BB962C8B-B14F-4D97-AF65-F5344CB8AC3E}">
        <p14:creationId xmlns:p14="http://schemas.microsoft.com/office/powerpoint/2010/main" val="10683749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hyperlink" Target="http://www.ehrm.va.gov/" TargetMode="External"/><Relationship Id="rId4" Type="http://schemas.openxmlformats.org/officeDocument/2006/relationships/hyperlink" Target="mailto:ehrmpeocommunications@va.gov" TargetMode="Externa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hyperlink" Target="http://www.ehrm.va.gov/" TargetMode="External"/><Relationship Id="rId4" Type="http://schemas.openxmlformats.org/officeDocument/2006/relationships/hyperlink" Target="mailto:ehrmpeocommunications@va.gov" TargetMode="Externa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hyperlink" Target="http://www.ehrm.va.gov/" TargetMode="External"/><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hyperlink" Target="mailto:geoff.buteau@va.gov" TargetMode="External"/><Relationship Id="rId5" Type="http://schemas.openxmlformats.org/officeDocument/2006/relationships/hyperlink" Target="mailto:jennifer.kalka@va.gov" TargetMode="External"/><Relationship Id="rId4" Type="http://schemas.openxmlformats.org/officeDocument/2006/relationships/hyperlink" Target="mailto:jill.draime@va.gov" TargetMode="Externa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 Id="rId5" Type="http://schemas.openxmlformats.org/officeDocument/2006/relationships/hyperlink" Target="http://www.ehrm.va.gov/" TargetMode="External"/><Relationship Id="rId4" Type="http://schemas.openxmlformats.org/officeDocument/2006/relationships/hyperlink" Target="mailto:ehrmpeocommunications@va.gov" TargetMode="Externa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 Id="rId5" Type="http://schemas.openxmlformats.org/officeDocument/2006/relationships/hyperlink" Target="http://www.ehrm.va.gov/" TargetMode="External"/><Relationship Id="rId4" Type="http://schemas.openxmlformats.org/officeDocument/2006/relationships/hyperlink" Target="mailto:ehrmpeocommunications@va.gov" TargetMode="Externa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hyperlink" Target="http://www.ehrm.va.gov/" TargetMode="External"/><Relationship Id="rId2" Type="http://schemas.openxmlformats.org/officeDocument/2006/relationships/image" Target="../media/image19.png"/><Relationship Id="rId1" Type="http://schemas.openxmlformats.org/officeDocument/2006/relationships/slideMaster" Target="../slideMasters/slideMaster6.xml"/><Relationship Id="rId6" Type="http://schemas.openxmlformats.org/officeDocument/2006/relationships/hyperlink" Target="mailto:geoff.buteau@va.gov" TargetMode="External"/><Relationship Id="rId5" Type="http://schemas.openxmlformats.org/officeDocument/2006/relationships/hyperlink" Target="mailto:jennifer.kalka@va.gov" TargetMode="External"/><Relationship Id="rId4" Type="http://schemas.openxmlformats.org/officeDocument/2006/relationships/hyperlink" Target="mailto:jill.draime@va.gov" TargetMode="Externa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00F0AC-A167-4EE7-ACDF-BFE9E38A32A5}"/>
              </a:ext>
            </a:extLst>
          </p:cNvPr>
          <p:cNvSpPr/>
          <p:nvPr userDrawn="1"/>
        </p:nvSpPr>
        <p:spPr>
          <a:xfrm>
            <a:off x="4771168" y="0"/>
            <a:ext cx="4372831" cy="6858000"/>
          </a:xfrm>
          <a:prstGeom prst="rect">
            <a:avLst/>
          </a:prstGeom>
          <a:solidFill>
            <a:srgbClr val="131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CC423032-7346-4F4A-82D5-E029ACDF94E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79" b="10529"/>
          <a:stretch/>
        </p:blipFill>
        <p:spPr>
          <a:xfrm>
            <a:off x="-342740" y="0"/>
            <a:ext cx="5061012" cy="6858000"/>
          </a:xfrm>
          <a:prstGeom prst="rect">
            <a:avLst/>
          </a:prstGeom>
        </p:spPr>
      </p:pic>
      <p:sp>
        <p:nvSpPr>
          <p:cNvPr id="11" name="TextBox 10">
            <a:extLst>
              <a:ext uri="{FF2B5EF4-FFF2-40B4-BE49-F238E27FC236}">
                <a16:creationId xmlns:a16="http://schemas.microsoft.com/office/drawing/2014/main" id="{F77B0227-F1E9-4BE7-936D-F6FD28B3A06D}"/>
              </a:ext>
            </a:extLst>
          </p:cNvPr>
          <p:cNvSpPr txBox="1"/>
          <p:nvPr userDrawn="1"/>
        </p:nvSpPr>
        <p:spPr>
          <a:xfrm>
            <a:off x="4992471" y="6024300"/>
            <a:ext cx="3958542" cy="400110"/>
          </a:xfrm>
          <a:prstGeom prst="rect">
            <a:avLst/>
          </a:prstGeom>
          <a:noFill/>
        </p:spPr>
        <p:txBody>
          <a:bodyPr wrap="square" rtlCol="0">
            <a:spAutoFit/>
          </a:bodyPr>
          <a:lstStyle/>
          <a:p>
            <a:r>
              <a:rPr lang="en-US" sz="2000" dirty="0">
                <a:solidFill>
                  <a:schemeClr val="bg1"/>
                </a:solidFill>
                <a:latin typeface="Arial Narrow" panose="020B0606020202030204" pitchFamily="34" charset="0"/>
              </a:rPr>
              <a:t>#genesisof</a:t>
            </a:r>
            <a:r>
              <a:rPr lang="en-US" sz="2000" b="1" dirty="0">
                <a:solidFill>
                  <a:schemeClr val="bg1"/>
                </a:solidFill>
                <a:latin typeface="Arial Narrow" panose="020B0606020202030204" pitchFamily="34" charset="0"/>
              </a:rPr>
              <a:t>GENESIS</a:t>
            </a:r>
            <a:endParaRPr lang="en-US" sz="280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280742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Tree>
    <p:extLst>
      <p:ext uri="{BB962C8B-B14F-4D97-AF65-F5344CB8AC3E}">
        <p14:creationId xmlns:p14="http://schemas.microsoft.com/office/powerpoint/2010/main" val="1306059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Tree>
    <p:extLst>
      <p:ext uri="{BB962C8B-B14F-4D97-AF65-F5344CB8AC3E}">
        <p14:creationId xmlns:p14="http://schemas.microsoft.com/office/powerpoint/2010/main" val="4256232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381000" y="6451600"/>
            <a:ext cx="8382000" cy="0"/>
          </a:xfrm>
          <a:prstGeom prst="line">
            <a:avLst/>
          </a:prstGeom>
          <a:noFill/>
          <a:ln w="57150">
            <a:solidFill>
              <a:srgbClr val="0C2D83"/>
            </a:solidFill>
            <a:round/>
            <a:headEnd/>
            <a:tailEnd/>
          </a:ln>
          <a:effectLst/>
        </p:spPr>
        <p:txBody>
          <a:bodyPr wrap="none" anchor="ctr"/>
          <a:lstStyle/>
          <a:p>
            <a:pPr defTabSz="914400" eaLnBrk="0" fontAlgn="base" hangingPunct="0">
              <a:spcBef>
                <a:spcPct val="0"/>
              </a:spcBef>
              <a:spcAft>
                <a:spcPct val="0"/>
              </a:spcAft>
              <a:defRPr/>
            </a:pPr>
            <a:endParaRPr lang="en-US" dirty="0">
              <a:solidFill>
                <a:srgbClr val="000000"/>
              </a:solidFill>
              <a:latin typeface="Times New Roman" pitchFamily="18" charset="0"/>
              <a:cs typeface="Arial" charset="0"/>
            </a:endParaRPr>
          </a:p>
        </p:txBody>
      </p:sp>
      <p:sp>
        <p:nvSpPr>
          <p:cNvPr id="5" name="Line 3"/>
          <p:cNvSpPr>
            <a:spLocks noChangeShapeType="1"/>
          </p:cNvSpPr>
          <p:nvPr/>
        </p:nvSpPr>
        <p:spPr bwMode="auto">
          <a:xfrm>
            <a:off x="381000" y="1231900"/>
            <a:ext cx="8382000" cy="0"/>
          </a:xfrm>
          <a:prstGeom prst="line">
            <a:avLst/>
          </a:prstGeom>
          <a:noFill/>
          <a:ln w="57150">
            <a:solidFill>
              <a:srgbClr val="0C2D83"/>
            </a:solidFill>
            <a:round/>
            <a:headEnd/>
            <a:tailEnd/>
          </a:ln>
          <a:effectLst/>
        </p:spPr>
        <p:txBody>
          <a:bodyPr wrap="none" anchor="ctr"/>
          <a:lstStyle/>
          <a:p>
            <a:pPr defTabSz="914400" eaLnBrk="0" fontAlgn="base" hangingPunct="0">
              <a:spcBef>
                <a:spcPct val="0"/>
              </a:spcBef>
              <a:spcAft>
                <a:spcPct val="0"/>
              </a:spcAft>
              <a:defRPr/>
            </a:pPr>
            <a:endParaRPr lang="en-US" dirty="0">
              <a:solidFill>
                <a:srgbClr val="000000"/>
              </a:solidFill>
              <a:latin typeface="Times New Roman" pitchFamily="18" charset="0"/>
              <a:cs typeface="Arial" charset="0"/>
            </a:endParaRPr>
          </a:p>
        </p:txBody>
      </p:sp>
      <p:sp>
        <p:nvSpPr>
          <p:cNvPr id="6" name="Text Box 14"/>
          <p:cNvSpPr txBox="1">
            <a:spLocks noChangeArrowheads="1"/>
          </p:cNvSpPr>
          <p:nvPr/>
        </p:nvSpPr>
        <p:spPr bwMode="auto">
          <a:xfrm>
            <a:off x="1981200" y="165666"/>
            <a:ext cx="5943600" cy="646331"/>
          </a:xfrm>
          <a:prstGeom prst="rect">
            <a:avLst/>
          </a:prstGeom>
          <a:noFill/>
          <a:ln w="9525">
            <a:noFill/>
            <a:miter lim="800000"/>
            <a:headEnd/>
            <a:tailEnd/>
          </a:ln>
          <a:effectLst/>
        </p:spPr>
        <p:txBody>
          <a:bodyPr wrap="square">
            <a:spAutoFit/>
          </a:bodyPr>
          <a:lstStyle/>
          <a:p>
            <a:pPr algn="ctr" defTabSz="914400" eaLnBrk="0" fontAlgn="base" hangingPunct="0">
              <a:spcBef>
                <a:spcPct val="0"/>
              </a:spcBef>
              <a:spcAft>
                <a:spcPct val="0"/>
              </a:spcAft>
              <a:defRPr/>
            </a:pPr>
            <a:r>
              <a:rPr lang="en-US" sz="3600" b="1" i="1" dirty="0">
                <a:solidFill>
                  <a:srgbClr val="151C77"/>
                </a:solidFill>
                <a:cs typeface="Arial" charset="0"/>
              </a:rPr>
              <a:t>99th Medical Group</a:t>
            </a:r>
          </a:p>
        </p:txBody>
      </p:sp>
      <p:sp>
        <p:nvSpPr>
          <p:cNvPr id="235525" name="Rectangle 5"/>
          <p:cNvSpPr>
            <a:spLocks noGrp="1" noChangeArrowheads="1"/>
          </p:cNvSpPr>
          <p:nvPr>
            <p:ph type="ctrTitle"/>
          </p:nvPr>
        </p:nvSpPr>
        <p:spPr>
          <a:xfrm>
            <a:off x="803276" y="1633538"/>
            <a:ext cx="7670800" cy="1600200"/>
          </a:xfrm>
        </p:spPr>
        <p:txBody>
          <a:bodyPr anchorCtr="1"/>
          <a:lstStyle>
            <a:lvl1pPr algn="ctr">
              <a:defRPr sz="3300" i="0"/>
            </a:lvl1pPr>
          </a:lstStyle>
          <a:p>
            <a:r>
              <a:rPr lang="en-US" dirty="0"/>
              <a:t>CLICK TO EDIT MASTER TITLE STYLE</a:t>
            </a:r>
          </a:p>
        </p:txBody>
      </p:sp>
      <p:sp>
        <p:nvSpPr>
          <p:cNvPr id="235528" name="Rectangle 8"/>
          <p:cNvSpPr>
            <a:spLocks noGrp="1" noChangeArrowheads="1"/>
          </p:cNvSpPr>
          <p:nvPr>
            <p:ph type="subTitle" sz="quarter" idx="1"/>
          </p:nvPr>
        </p:nvSpPr>
        <p:spPr>
          <a:xfrm>
            <a:off x="4572001" y="4510090"/>
            <a:ext cx="4132263" cy="890587"/>
          </a:xfrm>
        </p:spPr>
        <p:txBody>
          <a:bodyPr anchor="ctr"/>
          <a:lstStyle>
            <a:lvl1pPr marL="0" indent="0" algn="r">
              <a:buFont typeface="Wingdings" pitchFamily="2" charset="2"/>
              <a:buNone/>
              <a:defRPr/>
            </a:lvl1pPr>
          </a:lstStyle>
          <a:p>
            <a:r>
              <a:rPr lang="en-US" dirty="0"/>
              <a:t>Click to edit Master subtitle style</a:t>
            </a:r>
          </a:p>
        </p:txBody>
      </p:sp>
      <p:pic>
        <p:nvPicPr>
          <p:cNvPr id="9" name="Picture 9" descr="MDG_Patch"/>
          <p:cNvPicPr>
            <a:picLocks noChangeAspect="1" noChangeArrowheads="1"/>
          </p:cNvPicPr>
          <p:nvPr userDrawn="1"/>
        </p:nvPicPr>
        <p:blipFill>
          <a:blip r:embed="rId2" cstate="print"/>
          <a:srcRect/>
          <a:stretch>
            <a:fillRect/>
          </a:stretch>
        </p:blipFill>
        <p:spPr bwMode="auto">
          <a:xfrm>
            <a:off x="803275" y="3635377"/>
            <a:ext cx="2320925" cy="2299489"/>
          </a:xfrm>
          <a:prstGeom prst="rect">
            <a:avLst/>
          </a:prstGeom>
          <a:noFill/>
          <a:ln w="9525">
            <a:noFill/>
            <a:miter lim="800000"/>
            <a:headEnd/>
            <a:tailEnd/>
          </a:ln>
        </p:spPr>
      </p:pic>
    </p:spTree>
    <p:extLst>
      <p:ext uri="{BB962C8B-B14F-4D97-AF65-F5344CB8AC3E}">
        <p14:creationId xmlns:p14="http://schemas.microsoft.com/office/powerpoint/2010/main" val="3088232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mn-lt"/>
              </a:defRPr>
            </a:lvl1pPr>
          </a:lstStyle>
          <a:p>
            <a:r>
              <a:rPr lang="en-US" dirty="0"/>
              <a:t>Click to edit Master title style</a:t>
            </a:r>
          </a:p>
        </p:txBody>
      </p:sp>
      <p:sp>
        <p:nvSpPr>
          <p:cNvPr id="3" name="Content Placeholder 2"/>
          <p:cNvSpPr>
            <a:spLocks noGrp="1"/>
          </p:cNvSpPr>
          <p:nvPr>
            <p:ph idx="1"/>
          </p:nvPr>
        </p:nvSpPr>
        <p:spPr/>
        <p:txBody>
          <a:bodyPr/>
          <a:lstStyle>
            <a:lvl1pPr marL="214313" indent="-214313">
              <a:buFont typeface="Arial" panose="020B0604020202020204" pitchFamily="34" charset="0"/>
              <a:buChar char="•"/>
              <a:defRPr/>
            </a:lvl1pPr>
            <a:lvl2pPr marL="516731" indent="-211931">
              <a:buFont typeface="Arial" panose="020B0604020202020204" pitchFamily="34" charset="0"/>
              <a:buChar char="•"/>
              <a:defRPr/>
            </a:lvl2pPr>
            <a:lvl3pPr marL="770335" indent="-167879">
              <a:buFont typeface="Arial" panose="020B0604020202020204" pitchFamily="34" charset="0"/>
              <a:buChar char="•"/>
              <a:defRPr/>
            </a:lvl3pPr>
            <a:lvl4pPr marL="1200150" indent="-171450">
              <a:buFont typeface="Arial" panose="020B0604020202020204" pitchFamily="34" charset="0"/>
              <a:buChar char="•"/>
              <a:defRPr/>
            </a:lvl4pPr>
            <a:lvl5pPr marL="1543050" indent="-17145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5045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atin typeface="+mn-lt"/>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dirty="0"/>
              <a:t>Click to edit Master text styles</a:t>
            </a:r>
          </a:p>
        </p:txBody>
      </p:sp>
    </p:spTree>
    <p:extLst>
      <p:ext uri="{BB962C8B-B14F-4D97-AF65-F5344CB8AC3E}">
        <p14:creationId xmlns:p14="http://schemas.microsoft.com/office/powerpoint/2010/main" val="2958520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dirty="0"/>
              <a:t>Click to edit Master title style</a:t>
            </a:r>
          </a:p>
        </p:txBody>
      </p:sp>
      <p:sp>
        <p:nvSpPr>
          <p:cNvPr id="3" name="Content Placeholder 2"/>
          <p:cNvSpPr>
            <a:spLocks noGrp="1"/>
          </p:cNvSpPr>
          <p:nvPr>
            <p:ph sz="half" idx="1"/>
          </p:nvPr>
        </p:nvSpPr>
        <p:spPr>
          <a:xfrm>
            <a:off x="276225" y="1504950"/>
            <a:ext cx="4122738" cy="4743450"/>
          </a:xfrm>
        </p:spPr>
        <p:txBody>
          <a:bodyPr/>
          <a:lstStyle>
            <a:lvl1pPr marL="342900" indent="-342900">
              <a:buFont typeface="Arial" panose="020B0604020202020204" pitchFamily="34" charset="0"/>
              <a:buChar char="•"/>
              <a:defRPr sz="2100"/>
            </a:lvl1pPr>
            <a:lvl2pPr marL="590550" indent="-285750">
              <a:buFont typeface="Arial" panose="020B0604020202020204" pitchFamily="34" charset="0"/>
              <a:buChar char="•"/>
              <a:defRPr sz="1800"/>
            </a:lvl2pPr>
            <a:lvl3pPr marL="888206" indent="-285750">
              <a:buFont typeface="Arial" panose="020B0604020202020204" pitchFamily="34" charset="0"/>
              <a:buChar char="•"/>
              <a:defRPr sz="1500"/>
            </a:lvl3pPr>
            <a:lvl4pPr marL="1314450" indent="-285750">
              <a:buFont typeface="Arial" panose="020B0604020202020204" pitchFamily="34" charset="0"/>
              <a:buChar char="•"/>
              <a:defRPr sz="1350"/>
            </a:lvl4pPr>
            <a:lvl5pPr marL="1657350" indent="-285750">
              <a:buFont typeface="Arial" panose="020B0604020202020204" pitchFamily="34" charset="0"/>
              <a:buChar cha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51364" y="1504950"/>
            <a:ext cx="4122737" cy="4743450"/>
          </a:xfrm>
        </p:spPr>
        <p:txBody>
          <a:bodyPr/>
          <a:lstStyle>
            <a:lvl1pPr marL="342900" indent="-342900">
              <a:buFont typeface="Arial" panose="020B0604020202020204" pitchFamily="34" charset="0"/>
              <a:buChar char="•"/>
              <a:defRPr sz="2100"/>
            </a:lvl1pPr>
            <a:lvl2pPr marL="590550" indent="-285750">
              <a:buFont typeface="Arial" panose="020B0604020202020204" pitchFamily="34" charset="0"/>
              <a:buChar char="•"/>
              <a:defRPr sz="1800"/>
            </a:lvl2pPr>
            <a:lvl3pPr marL="888206" indent="-285750">
              <a:buFont typeface="Arial" panose="020B0604020202020204" pitchFamily="34" charset="0"/>
              <a:buChar char="•"/>
              <a:defRPr sz="1500"/>
            </a:lvl3pPr>
            <a:lvl4pPr marL="1314450" indent="-285750">
              <a:buFont typeface="Arial" panose="020B0604020202020204" pitchFamily="34" charset="0"/>
              <a:buChar char="•"/>
              <a:defRPr sz="1350"/>
            </a:lvl4pPr>
            <a:lvl5pPr marL="1657350" indent="-285750">
              <a:buFont typeface="Arial" panose="020B0604020202020204" pitchFamily="34" charset="0"/>
              <a:buChar cha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411447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mn-lt"/>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marL="285750" indent="-285750">
              <a:buFont typeface="Arial" panose="020B0604020202020204" pitchFamily="34" charset="0"/>
              <a:buChar char="•"/>
              <a:defRPr sz="1800"/>
            </a:lvl1pPr>
            <a:lvl2pPr marL="590550" indent="-285750">
              <a:buFont typeface="Arial" panose="020B0604020202020204" pitchFamily="34" charset="0"/>
              <a:buChar char="•"/>
              <a:defRPr sz="1500"/>
            </a:lvl2pPr>
            <a:lvl3pPr marL="888206" indent="-285750">
              <a:buFont typeface="Arial" panose="020B0604020202020204" pitchFamily="34" charset="0"/>
              <a:buChar char="•"/>
              <a:defRPr sz="1350"/>
            </a:lvl3pPr>
            <a:lvl4pPr marL="1200150" indent="-171450">
              <a:buFont typeface="Arial" panose="020B0604020202020204" pitchFamily="34" charset="0"/>
              <a:buChar char="•"/>
              <a:defRPr sz="1200"/>
            </a:lvl4pPr>
            <a:lvl5pPr marL="1543050" indent="-171450">
              <a:buFont typeface="Arial" panose="020B0604020202020204" pitchFamily="34" charset="0"/>
              <a:buChar cha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marL="285750" indent="-285750">
              <a:buFont typeface="Arial" panose="020B0604020202020204" pitchFamily="34" charset="0"/>
              <a:buChar char="•"/>
              <a:defRPr sz="1800"/>
            </a:lvl1pPr>
            <a:lvl2pPr marL="590550" indent="-285750">
              <a:buFont typeface="Arial" panose="020B0604020202020204" pitchFamily="34" charset="0"/>
              <a:buChar char="•"/>
              <a:defRPr sz="1500"/>
            </a:lvl2pPr>
            <a:lvl3pPr marL="888206" indent="-285750">
              <a:buFont typeface="Arial" panose="020B0604020202020204" pitchFamily="34" charset="0"/>
              <a:buChar char="•"/>
              <a:defRPr sz="1350"/>
            </a:lvl3pPr>
            <a:lvl4pPr marL="1200150" indent="-171450">
              <a:buFont typeface="Arial" panose="020B0604020202020204" pitchFamily="34" charset="0"/>
              <a:buChar char="•"/>
              <a:defRPr sz="1200"/>
            </a:lvl4pPr>
            <a:lvl5pPr marL="1543050" indent="-171450">
              <a:buFont typeface="Arial" panose="020B0604020202020204" pitchFamily="34" charset="0"/>
              <a:buChar cha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138483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dirty="0"/>
              <a:t>Click to edit Master title style</a:t>
            </a:r>
          </a:p>
        </p:txBody>
      </p:sp>
    </p:spTree>
    <p:extLst>
      <p:ext uri="{BB962C8B-B14F-4D97-AF65-F5344CB8AC3E}">
        <p14:creationId xmlns:p14="http://schemas.microsoft.com/office/powerpoint/2010/main" val="33052957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03302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80068" y="0"/>
            <a:ext cx="3008313" cy="1162050"/>
          </a:xfrm>
        </p:spPr>
        <p:txBody>
          <a:bodyPr anchor="b"/>
          <a:lstStyle>
            <a:lvl1pPr algn="l">
              <a:defRPr sz="1500" b="1">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3575050" y="1435100"/>
            <a:ext cx="5111750" cy="4691065"/>
          </a:xfrm>
        </p:spPr>
        <p:txBody>
          <a:bodyPr/>
          <a:lstStyle>
            <a:lvl1pPr marL="342900" indent="-342900">
              <a:buFont typeface="Arial" panose="020B0604020202020204" pitchFamily="34" charset="0"/>
              <a:buChar char="•"/>
              <a:defRPr sz="2400"/>
            </a:lvl1pPr>
            <a:lvl2pPr marL="647700" indent="-342900">
              <a:buFont typeface="Arial" panose="020B0604020202020204" pitchFamily="34" charset="0"/>
              <a:buChar char="•"/>
              <a:defRPr sz="2100"/>
            </a:lvl2pPr>
            <a:lvl3pPr marL="888206" indent="-285750">
              <a:buFont typeface="Arial" panose="020B0604020202020204" pitchFamily="34" charset="0"/>
              <a:buChar char="•"/>
              <a:defRPr sz="1800"/>
            </a:lvl3pPr>
            <a:lvl4pPr marL="1314450" indent="-285750">
              <a:buFont typeface="Arial" panose="020B0604020202020204" pitchFamily="34" charset="0"/>
              <a:buChar char="•"/>
              <a:defRPr sz="1500"/>
            </a:lvl4pPr>
            <a:lvl5pPr marL="1657350" indent="-285750">
              <a:buFont typeface="Arial" panose="020B0604020202020204" pitchFamily="34" charset="0"/>
              <a:buChar cha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Tree>
    <p:extLst>
      <p:ext uri="{BB962C8B-B14F-4D97-AF65-F5344CB8AC3E}">
        <p14:creationId xmlns:p14="http://schemas.microsoft.com/office/powerpoint/2010/main" val="3484708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BD4352-CFF4-4054-B2C3-B100DD0F503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71" t="25300" r="5666" b="32171"/>
          <a:stretch/>
        </p:blipFill>
        <p:spPr>
          <a:xfrm>
            <a:off x="7070323" y="-632"/>
            <a:ext cx="2083210" cy="1588057"/>
          </a:xfrm>
          <a:prstGeom prst="rect">
            <a:avLst/>
          </a:prstGeom>
        </p:spPr>
      </p:pic>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Rectangle 6">
            <a:extLst>
              <a:ext uri="{FF2B5EF4-FFF2-40B4-BE49-F238E27FC236}">
                <a16:creationId xmlns:a16="http://schemas.microsoft.com/office/drawing/2014/main" id="{110601E5-2CC1-426D-927F-85EC655F0A53}"/>
              </a:ext>
            </a:extLst>
          </p:cNvPr>
          <p:cNvSpPr/>
          <p:nvPr userDrawn="1"/>
        </p:nvSpPr>
        <p:spPr>
          <a:xfrm>
            <a:off x="0" y="2317"/>
            <a:ext cx="7040880" cy="1585108"/>
          </a:xfrm>
          <a:prstGeom prst="rect">
            <a:avLst/>
          </a:prstGeom>
          <a:solidFill>
            <a:srgbClr val="131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5688B98-B232-4E92-A404-F95D2E2EF0F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6747" y="6273187"/>
            <a:ext cx="1730381" cy="460699"/>
          </a:xfrm>
          <a:prstGeom prst="rect">
            <a:avLst/>
          </a:prstGeom>
        </p:spPr>
      </p:pic>
      <p:pic>
        <p:nvPicPr>
          <p:cNvPr id="10" name="Picture 9">
            <a:extLst>
              <a:ext uri="{FF2B5EF4-FFF2-40B4-BE49-F238E27FC236}">
                <a16:creationId xmlns:a16="http://schemas.microsoft.com/office/drawing/2014/main" id="{6EFD329E-D71E-4580-88B7-6F03688985C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42525" y="5925625"/>
            <a:ext cx="8425237" cy="499298"/>
          </a:xfrm>
          <a:prstGeom prst="rect">
            <a:avLst/>
          </a:prstGeom>
        </p:spPr>
      </p:pic>
    </p:spTree>
    <p:extLst>
      <p:ext uri="{BB962C8B-B14F-4D97-AF65-F5344CB8AC3E}">
        <p14:creationId xmlns:p14="http://schemas.microsoft.com/office/powerpoint/2010/main" val="7908074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1883497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horz"/>
          <a:lstStyle>
            <a:lvl1pPr marL="285750" indent="-285750">
              <a:buFont typeface="Arial" panose="020B0604020202020204" pitchFamily="34" charset="0"/>
              <a:buChar char="•"/>
              <a:defRPr/>
            </a:lvl1pPr>
            <a:lvl2pPr marL="590550" indent="-285750">
              <a:buFont typeface="Arial" panose="020B0604020202020204" pitchFamily="34" charset="0"/>
              <a:buChar char="•"/>
              <a:defRPr/>
            </a:lvl2pPr>
            <a:lvl3pPr marL="888206" indent="-285750">
              <a:buFont typeface="Arial" panose="020B0604020202020204" pitchFamily="34" charset="0"/>
              <a:buChar char="•"/>
              <a:defRPr/>
            </a:lvl3pPr>
            <a:lvl4pPr marL="1314450" indent="-285750">
              <a:buFont typeface="Arial" panose="020B0604020202020204" pitchFamily="34" charset="0"/>
              <a:buChar char="•"/>
              <a:defRPr/>
            </a:lvl4pPr>
            <a:lvl5pPr marL="1657350" indent="-28575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52132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533" y="-29101"/>
            <a:ext cx="7754938" cy="1540933"/>
          </a:xfrm>
        </p:spPr>
        <p:txBody>
          <a:bodyPr vert="horz"/>
          <a:lstStyle/>
          <a:p>
            <a:r>
              <a:rPr lang="en-US" dirty="0"/>
              <a:t>Click to edit Master title style</a:t>
            </a:r>
          </a:p>
        </p:txBody>
      </p:sp>
      <p:sp>
        <p:nvSpPr>
          <p:cNvPr id="3" name="Vertical Text Placeholder 2"/>
          <p:cNvSpPr>
            <a:spLocks noGrp="1"/>
          </p:cNvSpPr>
          <p:nvPr>
            <p:ph type="body" orient="vert" idx="1"/>
          </p:nvPr>
        </p:nvSpPr>
        <p:spPr>
          <a:xfrm>
            <a:off x="293159" y="1511832"/>
            <a:ext cx="6234113" cy="6116637"/>
          </a:xfr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367542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457326" y="131765"/>
            <a:ext cx="7332663" cy="1011237"/>
          </a:xfrm>
        </p:spPr>
        <p:txBody>
          <a:bodyPr/>
          <a:lstStyle/>
          <a:p>
            <a:r>
              <a:rPr lang="en-US" dirty="0"/>
              <a:t>Click to edit Master title style</a:t>
            </a:r>
          </a:p>
        </p:txBody>
      </p:sp>
      <p:sp>
        <p:nvSpPr>
          <p:cNvPr id="3" name="Chart Placeholder 2"/>
          <p:cNvSpPr>
            <a:spLocks noGrp="1"/>
          </p:cNvSpPr>
          <p:nvPr>
            <p:ph type="chart" idx="1"/>
          </p:nvPr>
        </p:nvSpPr>
        <p:spPr>
          <a:xfrm>
            <a:off x="276226" y="1504950"/>
            <a:ext cx="8397875" cy="4743450"/>
          </a:xfrm>
        </p:spPr>
        <p:txBody>
          <a:bodyPr/>
          <a:lstStyle>
            <a:lvl1pPr marL="214313" indent="-214313">
              <a:buFont typeface="Arial" panose="020B0604020202020204" pitchFamily="34" charset="0"/>
              <a:buChar char="•"/>
              <a:defRPr/>
            </a:lvl1pPr>
          </a:lstStyle>
          <a:p>
            <a:pPr lvl="0"/>
            <a:endParaRPr lang="en-US" noProof="0" dirty="0"/>
          </a:p>
        </p:txBody>
      </p:sp>
    </p:spTree>
    <p:extLst>
      <p:ext uri="{BB962C8B-B14F-4D97-AF65-F5344CB8AC3E}">
        <p14:creationId xmlns:p14="http://schemas.microsoft.com/office/powerpoint/2010/main" val="1652813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381000" y="6451600"/>
            <a:ext cx="8382000" cy="0"/>
          </a:xfrm>
          <a:prstGeom prst="line">
            <a:avLst/>
          </a:prstGeom>
          <a:noFill/>
          <a:ln w="57150">
            <a:solidFill>
              <a:srgbClr val="0C2D83"/>
            </a:solidFill>
            <a:round/>
            <a:headEnd/>
            <a:tailEnd/>
          </a:ln>
          <a:effectLst/>
        </p:spPr>
        <p:txBody>
          <a:bodyPr wrap="none" anchor="ctr"/>
          <a:lstStyle/>
          <a:p>
            <a:pPr defTabSz="914400" eaLnBrk="0" fontAlgn="base" hangingPunct="0">
              <a:spcBef>
                <a:spcPct val="0"/>
              </a:spcBef>
              <a:spcAft>
                <a:spcPct val="0"/>
              </a:spcAft>
              <a:defRPr/>
            </a:pPr>
            <a:endParaRPr lang="en-US" dirty="0">
              <a:solidFill>
                <a:srgbClr val="000000"/>
              </a:solidFill>
              <a:latin typeface="Times New Roman" pitchFamily="18" charset="0"/>
              <a:cs typeface="Arial" charset="0"/>
            </a:endParaRPr>
          </a:p>
        </p:txBody>
      </p:sp>
      <p:sp>
        <p:nvSpPr>
          <p:cNvPr id="6" name="Text Box 14"/>
          <p:cNvSpPr txBox="1">
            <a:spLocks noChangeArrowheads="1"/>
          </p:cNvSpPr>
          <p:nvPr/>
        </p:nvSpPr>
        <p:spPr bwMode="auto">
          <a:xfrm>
            <a:off x="1371600" y="0"/>
            <a:ext cx="5943600" cy="415498"/>
          </a:xfrm>
          <a:prstGeom prst="rect">
            <a:avLst/>
          </a:prstGeom>
          <a:noFill/>
          <a:ln w="9525">
            <a:noFill/>
            <a:miter lim="800000"/>
            <a:headEnd/>
            <a:tailEnd/>
          </a:ln>
          <a:effectLst/>
        </p:spPr>
        <p:txBody>
          <a:bodyPr wrap="square">
            <a:spAutoFit/>
          </a:bodyPr>
          <a:lstStyle/>
          <a:p>
            <a:pPr algn="ctr" defTabSz="914400" eaLnBrk="0" fontAlgn="base" hangingPunct="0">
              <a:spcBef>
                <a:spcPct val="0"/>
              </a:spcBef>
              <a:spcAft>
                <a:spcPct val="0"/>
              </a:spcAft>
              <a:defRPr/>
            </a:pPr>
            <a:r>
              <a:rPr lang="en-US" sz="2100" b="1" i="1" dirty="0">
                <a:solidFill>
                  <a:srgbClr val="151C77"/>
                </a:solidFill>
                <a:cs typeface="Arial" charset="0"/>
              </a:rPr>
              <a:t>Flying Tigers</a:t>
            </a:r>
          </a:p>
        </p:txBody>
      </p:sp>
    </p:spTree>
    <p:extLst>
      <p:ext uri="{BB962C8B-B14F-4D97-AF65-F5344CB8AC3E}">
        <p14:creationId xmlns:p14="http://schemas.microsoft.com/office/powerpoint/2010/main" val="28056364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381000" y="6451600"/>
            <a:ext cx="8382000" cy="0"/>
          </a:xfrm>
          <a:prstGeom prst="line">
            <a:avLst/>
          </a:prstGeom>
          <a:noFill/>
          <a:ln w="57150">
            <a:solidFill>
              <a:srgbClr val="0C2D83"/>
            </a:solidFill>
            <a:round/>
            <a:headEnd/>
            <a:tailEnd/>
          </a:ln>
          <a:effectLst/>
        </p:spPr>
        <p:txBody>
          <a:bodyPr wrap="none" anchor="ctr"/>
          <a:lstStyle/>
          <a:p>
            <a:pPr defTabSz="914400" eaLnBrk="0" fontAlgn="base" hangingPunct="0">
              <a:spcBef>
                <a:spcPct val="0"/>
              </a:spcBef>
              <a:spcAft>
                <a:spcPct val="0"/>
              </a:spcAft>
              <a:defRPr/>
            </a:pPr>
            <a:endParaRPr lang="en-US" dirty="0">
              <a:solidFill>
                <a:srgbClr val="000000"/>
              </a:solidFill>
              <a:latin typeface="Times New Roman" pitchFamily="18" charset="0"/>
              <a:cs typeface="Arial" charset="0"/>
            </a:endParaRPr>
          </a:p>
        </p:txBody>
      </p:sp>
      <p:sp>
        <p:nvSpPr>
          <p:cNvPr id="5" name="Line 3"/>
          <p:cNvSpPr>
            <a:spLocks noChangeShapeType="1"/>
          </p:cNvSpPr>
          <p:nvPr/>
        </p:nvSpPr>
        <p:spPr bwMode="auto">
          <a:xfrm>
            <a:off x="381000" y="1231900"/>
            <a:ext cx="8382000" cy="0"/>
          </a:xfrm>
          <a:prstGeom prst="line">
            <a:avLst/>
          </a:prstGeom>
          <a:noFill/>
          <a:ln w="57150">
            <a:solidFill>
              <a:srgbClr val="0C2D83"/>
            </a:solidFill>
            <a:round/>
            <a:headEnd/>
            <a:tailEnd/>
          </a:ln>
          <a:effectLst/>
        </p:spPr>
        <p:txBody>
          <a:bodyPr wrap="none" anchor="ctr"/>
          <a:lstStyle/>
          <a:p>
            <a:pPr defTabSz="914400" eaLnBrk="0" fontAlgn="base" hangingPunct="0">
              <a:spcBef>
                <a:spcPct val="0"/>
              </a:spcBef>
              <a:spcAft>
                <a:spcPct val="0"/>
              </a:spcAft>
              <a:defRPr/>
            </a:pPr>
            <a:endParaRPr lang="en-US" dirty="0">
              <a:solidFill>
                <a:srgbClr val="000000"/>
              </a:solidFill>
              <a:latin typeface="Times New Roman" pitchFamily="18" charset="0"/>
              <a:cs typeface="Arial" charset="0"/>
            </a:endParaRPr>
          </a:p>
        </p:txBody>
      </p:sp>
      <p:sp>
        <p:nvSpPr>
          <p:cNvPr id="6" name="Text Box 14"/>
          <p:cNvSpPr txBox="1">
            <a:spLocks noChangeArrowheads="1"/>
          </p:cNvSpPr>
          <p:nvPr/>
        </p:nvSpPr>
        <p:spPr bwMode="auto">
          <a:xfrm>
            <a:off x="1981200" y="0"/>
            <a:ext cx="5943600" cy="1261884"/>
          </a:xfrm>
          <a:prstGeom prst="rect">
            <a:avLst/>
          </a:prstGeom>
          <a:noFill/>
          <a:ln w="9525">
            <a:noFill/>
            <a:miter lim="800000"/>
            <a:headEnd/>
            <a:tailEnd/>
          </a:ln>
          <a:effectLst/>
        </p:spPr>
        <p:txBody>
          <a:bodyPr wrap="square">
            <a:spAutoFit/>
          </a:bodyPr>
          <a:lstStyle/>
          <a:p>
            <a:pPr algn="ctr" defTabSz="914400" eaLnBrk="0" fontAlgn="base" hangingPunct="0">
              <a:spcBef>
                <a:spcPct val="0"/>
              </a:spcBef>
              <a:spcAft>
                <a:spcPct val="0"/>
              </a:spcAft>
              <a:defRPr/>
            </a:pPr>
            <a:r>
              <a:rPr lang="en-US" sz="4800" b="1" i="1" dirty="0">
                <a:solidFill>
                  <a:srgbClr val="151C77"/>
                </a:solidFill>
                <a:cs typeface="Arial" charset="0"/>
              </a:rPr>
              <a:t>23d Medical Group</a:t>
            </a:r>
          </a:p>
          <a:p>
            <a:pPr algn="ctr" defTabSz="914400" eaLnBrk="0" fontAlgn="base" hangingPunct="0">
              <a:spcBef>
                <a:spcPct val="0"/>
              </a:spcBef>
              <a:spcAft>
                <a:spcPct val="0"/>
              </a:spcAft>
              <a:defRPr/>
            </a:pPr>
            <a:r>
              <a:rPr lang="en-US" sz="2800" b="1" i="1" dirty="0">
                <a:solidFill>
                  <a:srgbClr val="151C77"/>
                </a:solidFill>
                <a:cs typeface="Arial" charset="0"/>
              </a:rPr>
              <a:t>Flying Tigers</a:t>
            </a:r>
          </a:p>
        </p:txBody>
      </p:sp>
      <p:sp>
        <p:nvSpPr>
          <p:cNvPr id="235525" name="Rectangle 5"/>
          <p:cNvSpPr>
            <a:spLocks noGrp="1" noChangeArrowheads="1"/>
          </p:cNvSpPr>
          <p:nvPr>
            <p:ph type="ctrTitle"/>
          </p:nvPr>
        </p:nvSpPr>
        <p:spPr>
          <a:xfrm>
            <a:off x="803275" y="1633538"/>
            <a:ext cx="7670800" cy="1600200"/>
          </a:xfrm>
        </p:spPr>
        <p:txBody>
          <a:bodyPr anchorCtr="1"/>
          <a:lstStyle>
            <a:lvl1pPr algn="ctr">
              <a:defRPr sz="4400" i="0"/>
            </a:lvl1pPr>
          </a:lstStyle>
          <a:p>
            <a:r>
              <a:rPr lang="en-US" dirty="0"/>
              <a:t>CLICK TO EDIT MASTER TITLE STYLE</a:t>
            </a:r>
          </a:p>
        </p:txBody>
      </p:sp>
      <p:sp>
        <p:nvSpPr>
          <p:cNvPr id="235528" name="Rectangle 8"/>
          <p:cNvSpPr>
            <a:spLocks noGrp="1" noChangeArrowheads="1"/>
          </p:cNvSpPr>
          <p:nvPr>
            <p:ph type="subTitle" sz="quarter" idx="1"/>
          </p:nvPr>
        </p:nvSpPr>
        <p:spPr>
          <a:xfrm>
            <a:off x="4572000" y="4510088"/>
            <a:ext cx="4132263" cy="890587"/>
          </a:xfrm>
        </p:spPr>
        <p:txBody>
          <a:bodyPr anchor="ctr"/>
          <a:lstStyle>
            <a:lvl1pPr marL="0" indent="0" algn="r">
              <a:buFont typeface="Wingdings" pitchFamily="2" charset="2"/>
              <a:buNone/>
              <a:defRPr/>
            </a:lvl1pPr>
          </a:lstStyle>
          <a:p>
            <a:r>
              <a:rPr lang="en-US"/>
              <a:t>Click to edit Master subtitle style</a:t>
            </a:r>
          </a:p>
        </p:txBody>
      </p:sp>
      <p:pic>
        <p:nvPicPr>
          <p:cNvPr id="8" name="Picture 7" descr="MDG Patch - 23rd MDG.gif"/>
          <p:cNvPicPr preferRelativeResize="0">
            <a:picLocks/>
          </p:cNvPicPr>
          <p:nvPr userDrawn="1"/>
        </p:nvPicPr>
        <p:blipFill>
          <a:blip r:embed="rId2" cstate="print"/>
          <a:stretch>
            <a:fillRect/>
          </a:stretch>
        </p:blipFill>
        <p:spPr>
          <a:xfrm>
            <a:off x="1081584" y="3581400"/>
            <a:ext cx="2347415" cy="2362200"/>
          </a:xfrm>
          <a:prstGeom prst="rect">
            <a:avLst/>
          </a:prstGeom>
        </p:spPr>
      </p:pic>
    </p:spTree>
    <p:extLst>
      <p:ext uri="{BB962C8B-B14F-4D97-AF65-F5344CB8AC3E}">
        <p14:creationId xmlns:p14="http://schemas.microsoft.com/office/powerpoint/2010/main" val="20761735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78005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256411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76225" y="1504950"/>
            <a:ext cx="4122738" cy="4743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51363" y="1504950"/>
            <a:ext cx="4122737" cy="4743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53626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5393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A449E5-6525-406E-98D4-9262743D59BB}"/>
              </a:ext>
            </a:extLst>
          </p:cNvPr>
          <p:cNvSpPr/>
          <p:nvPr userDrawn="1"/>
        </p:nvSpPr>
        <p:spPr>
          <a:xfrm>
            <a:off x="0" y="0"/>
            <a:ext cx="9144000" cy="6929120"/>
          </a:xfrm>
          <a:prstGeom prst="rect">
            <a:avLst/>
          </a:prstGeom>
          <a:solidFill>
            <a:srgbClr val="131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FF1FA6A2-964E-4863-AD09-FC5B3FBAD7A4}"/>
              </a:ext>
            </a:extLst>
          </p:cNvPr>
          <p:cNvSpPr/>
          <p:nvPr userDrawn="1"/>
        </p:nvSpPr>
        <p:spPr>
          <a:xfrm>
            <a:off x="381612" y="345663"/>
            <a:ext cx="8382000" cy="6235699"/>
          </a:xfrm>
          <a:prstGeom prst="rect">
            <a:avLst/>
          </a:prstGeom>
          <a:noFill/>
          <a:ln>
            <a:solidFill>
              <a:srgbClr val="2B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BDDDD"/>
              </a:solidFill>
            </a:endParaRPr>
          </a:p>
        </p:txBody>
      </p:sp>
    </p:spTree>
    <p:extLst>
      <p:ext uri="{BB962C8B-B14F-4D97-AF65-F5344CB8AC3E}">
        <p14:creationId xmlns:p14="http://schemas.microsoft.com/office/powerpoint/2010/main" val="19780669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423754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62758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252873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584310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41555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2738" y="131763"/>
            <a:ext cx="2127250" cy="61166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76225" y="131763"/>
            <a:ext cx="6234113" cy="61166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22597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457325" y="131763"/>
            <a:ext cx="7332663" cy="1011237"/>
          </a:xfrm>
        </p:spPr>
        <p:txBody>
          <a:bodyPr/>
          <a:lstStyle/>
          <a:p>
            <a:r>
              <a:rPr lang="en-US"/>
              <a:t>Click to edit Master title style</a:t>
            </a:r>
          </a:p>
        </p:txBody>
      </p:sp>
      <p:sp>
        <p:nvSpPr>
          <p:cNvPr id="3" name="Chart Placeholder 2"/>
          <p:cNvSpPr>
            <a:spLocks noGrp="1"/>
          </p:cNvSpPr>
          <p:nvPr>
            <p:ph type="chart" idx="1"/>
          </p:nvPr>
        </p:nvSpPr>
        <p:spPr>
          <a:xfrm>
            <a:off x="276225" y="1504950"/>
            <a:ext cx="8397875" cy="4743450"/>
          </a:xfrm>
        </p:spPr>
        <p:txBody>
          <a:bodyPr/>
          <a:lstStyle/>
          <a:p>
            <a:pPr lvl="0"/>
            <a:endParaRPr lang="en-US" noProof="0" dirty="0"/>
          </a:p>
        </p:txBody>
      </p:sp>
    </p:spTree>
    <p:extLst>
      <p:ext uri="{BB962C8B-B14F-4D97-AF65-F5344CB8AC3E}">
        <p14:creationId xmlns:p14="http://schemas.microsoft.com/office/powerpoint/2010/main" val="4862990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37838982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31161756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2157603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83F1718-CB86-40EB-90C4-134DAC30ADA0}"/>
              </a:ext>
            </a:extLst>
          </p:cNvPr>
          <p:cNvSpPr/>
          <p:nvPr userDrawn="1"/>
        </p:nvSpPr>
        <p:spPr>
          <a:xfrm>
            <a:off x="0" y="0"/>
            <a:ext cx="9144000" cy="6929120"/>
          </a:xfrm>
          <a:prstGeom prst="rect">
            <a:avLst/>
          </a:prstGeom>
          <a:solidFill>
            <a:srgbClr val="131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cxnSp>
        <p:nvCxnSpPr>
          <p:cNvPr id="9" name="Straight Connector 8">
            <a:extLst>
              <a:ext uri="{FF2B5EF4-FFF2-40B4-BE49-F238E27FC236}">
                <a16:creationId xmlns:a16="http://schemas.microsoft.com/office/drawing/2014/main" id="{6000F916-AFC0-42FB-817F-68CFC12797FE}"/>
              </a:ext>
            </a:extLst>
          </p:cNvPr>
          <p:cNvCxnSpPr/>
          <p:nvPr userDrawn="1"/>
        </p:nvCxnSpPr>
        <p:spPr>
          <a:xfrm>
            <a:off x="4713766" y="1377403"/>
            <a:ext cx="0" cy="4386731"/>
          </a:xfrm>
          <a:prstGeom prst="line">
            <a:avLst/>
          </a:prstGeom>
          <a:ln w="57150">
            <a:solidFill>
              <a:srgbClr val="02BFA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47527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38242698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40009860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15782494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10039199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41229565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6958291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6035498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31533195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57259A7-E4CA-5946-B066-BF236818DB72}"/>
              </a:ext>
            </a:extLst>
          </p:cNvPr>
          <p:cNvSpPr/>
          <p:nvPr userDrawn="1"/>
        </p:nvSpPr>
        <p:spPr>
          <a:xfrm>
            <a:off x="0" y="6599521"/>
            <a:ext cx="9144000" cy="263304"/>
          </a:xfrm>
          <a:prstGeom prst="rect">
            <a:avLst/>
          </a:prstGeom>
          <a:solidFill>
            <a:srgbClr val="003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endParaRPr>
          </a:p>
        </p:txBody>
      </p:sp>
      <p:sp>
        <p:nvSpPr>
          <p:cNvPr id="2" name="Title 1">
            <a:extLst>
              <a:ext uri="{FF2B5EF4-FFF2-40B4-BE49-F238E27FC236}">
                <a16:creationId xmlns:a16="http://schemas.microsoft.com/office/drawing/2014/main" id="{F1EB05AF-B4E3-D249-B19E-C846191AE192}"/>
              </a:ext>
            </a:extLst>
          </p:cNvPr>
          <p:cNvSpPr>
            <a:spLocks noGrp="1"/>
          </p:cNvSpPr>
          <p:nvPr>
            <p:ph type="ctrTitle" hasCustomPrompt="1"/>
          </p:nvPr>
        </p:nvSpPr>
        <p:spPr>
          <a:xfrm>
            <a:off x="862159" y="1845711"/>
            <a:ext cx="5120000" cy="1322575"/>
          </a:xfrm>
        </p:spPr>
        <p:txBody>
          <a:bodyPr anchor="b">
            <a:noAutofit/>
          </a:bodyPr>
          <a:lstStyle>
            <a:lvl1pPr algn="l">
              <a:defRPr sz="4050" b="1">
                <a:solidFill>
                  <a:srgbClr val="003F72"/>
                </a:solidFill>
                <a:latin typeface="Calibri" panose="020F0502020204030204" pitchFamily="34" charset="0"/>
                <a:cs typeface="Calibri" panose="020F0502020204030204" pitchFamily="34" charset="0"/>
              </a:defRPr>
            </a:lvl1pPr>
          </a:lstStyle>
          <a:p>
            <a:r>
              <a:rPr lang="en-US"/>
              <a:t>Title: Calibri Bold 54 </a:t>
            </a:r>
            <a:r>
              <a:rPr lang="en-US" err="1"/>
              <a:t>pt</a:t>
            </a:r>
            <a:r>
              <a:rPr lang="en-US"/>
              <a:t> Blue </a:t>
            </a:r>
          </a:p>
        </p:txBody>
      </p:sp>
      <p:sp>
        <p:nvSpPr>
          <p:cNvPr id="3" name="Subtitle 2">
            <a:extLst>
              <a:ext uri="{FF2B5EF4-FFF2-40B4-BE49-F238E27FC236}">
                <a16:creationId xmlns:a16="http://schemas.microsoft.com/office/drawing/2014/main" id="{EEDDC353-ECE3-354F-A9F9-82788E3E4263}"/>
              </a:ext>
            </a:extLst>
          </p:cNvPr>
          <p:cNvSpPr>
            <a:spLocks noGrp="1"/>
          </p:cNvSpPr>
          <p:nvPr>
            <p:ph type="subTitle" idx="1" hasCustomPrompt="1"/>
          </p:nvPr>
        </p:nvSpPr>
        <p:spPr>
          <a:xfrm>
            <a:off x="862159" y="3212841"/>
            <a:ext cx="4102769" cy="950259"/>
          </a:xfrm>
          <a:prstGeom prst="rect">
            <a:avLst/>
          </a:prstGeom>
        </p:spPr>
        <p:txBody>
          <a:bodyPr>
            <a:normAutofit/>
          </a:bodyPr>
          <a:lstStyle>
            <a:lvl1pPr marL="0" indent="0" algn="l">
              <a:buNone/>
              <a:defRPr sz="1350" b="1" i="0">
                <a:solidFill>
                  <a:schemeClr val="tx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 Calibri 18 </a:t>
            </a:r>
            <a:r>
              <a:rPr lang="en-US" err="1"/>
              <a:t>pt</a:t>
            </a:r>
            <a:r>
              <a:rPr lang="en-US"/>
              <a:t> gray</a:t>
            </a:r>
          </a:p>
        </p:txBody>
      </p:sp>
      <p:pic>
        <p:nvPicPr>
          <p:cNvPr id="8" name="Picture 7">
            <a:extLst>
              <a:ext uri="{FF2B5EF4-FFF2-40B4-BE49-F238E27FC236}">
                <a16:creationId xmlns:a16="http://schemas.microsoft.com/office/drawing/2014/main" id="{82ADCF73-A780-B246-B532-68EFD2393C4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71529" y="5357219"/>
            <a:ext cx="2781444" cy="1113961"/>
          </a:xfrm>
          <a:prstGeom prst="rect">
            <a:avLst/>
          </a:prstGeom>
        </p:spPr>
      </p:pic>
      <p:pic>
        <p:nvPicPr>
          <p:cNvPr id="10" name="Picture 9">
            <a:extLst>
              <a:ext uri="{FF2B5EF4-FFF2-40B4-BE49-F238E27FC236}">
                <a16:creationId xmlns:a16="http://schemas.microsoft.com/office/drawing/2014/main" id="{B159FB7F-493B-3F4D-A2FD-33B35E7C712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65" y="-249485"/>
            <a:ext cx="3295184" cy="1603564"/>
          </a:xfrm>
          <a:prstGeom prst="rect">
            <a:avLst/>
          </a:prstGeom>
        </p:spPr>
      </p:pic>
      <p:sp>
        <p:nvSpPr>
          <p:cNvPr id="9" name="Date Placeholder 3">
            <a:extLst>
              <a:ext uri="{FF2B5EF4-FFF2-40B4-BE49-F238E27FC236}">
                <a16:creationId xmlns:a16="http://schemas.microsoft.com/office/drawing/2014/main" id="{D66CF799-40A3-4C41-B898-440D3E91FF9D}"/>
              </a:ext>
            </a:extLst>
          </p:cNvPr>
          <p:cNvSpPr txBox="1">
            <a:spLocks/>
          </p:cNvSpPr>
          <p:nvPr userDrawn="1"/>
        </p:nvSpPr>
        <p:spPr>
          <a:xfrm>
            <a:off x="8107511" y="6540661"/>
            <a:ext cx="20574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rgbClr val="003F7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50" b="1">
                <a:solidFill>
                  <a:srgbClr val="FFFFFF"/>
                </a:solidFill>
              </a:rPr>
              <a:t>www.ehrm.va.gov</a:t>
            </a:r>
            <a:endParaRPr lang="en-US" sz="750">
              <a:solidFill>
                <a:srgbClr val="FFFFFF"/>
              </a:solidFill>
            </a:endParaRPr>
          </a:p>
        </p:txBody>
      </p:sp>
      <p:sp>
        <p:nvSpPr>
          <p:cNvPr id="12" name="Rectangle 11">
            <a:extLst>
              <a:ext uri="{FF2B5EF4-FFF2-40B4-BE49-F238E27FC236}">
                <a16:creationId xmlns:a16="http://schemas.microsoft.com/office/drawing/2014/main" id="{7D08CF53-238B-43B5-B7E0-F20BA0626E9B}"/>
              </a:ext>
            </a:extLst>
          </p:cNvPr>
          <p:cNvSpPr/>
          <p:nvPr userDrawn="1"/>
        </p:nvSpPr>
        <p:spPr>
          <a:xfrm>
            <a:off x="463731" y="6663756"/>
            <a:ext cx="5937330" cy="16158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450">
                <a:solidFill>
                  <a:srgbClr val="FFFFFF">
                    <a:alpha val="97000"/>
                  </a:srgbClr>
                </a:solidFill>
              </a:rPr>
              <a:t>DRAFT, PRE-DECISIONAL, DELIBERATIVE DOCUMENT – VA USE ONLY</a:t>
            </a:r>
            <a:endParaRPr lang="en-US" sz="450">
              <a:solidFill>
                <a:srgbClr val="FFFFFF">
                  <a:alpha val="97000"/>
                </a:srgbClr>
              </a:solidFill>
            </a:endParaRPr>
          </a:p>
        </p:txBody>
      </p:sp>
    </p:spTree>
    <p:extLst>
      <p:ext uri="{BB962C8B-B14F-4D97-AF65-F5344CB8AC3E}">
        <p14:creationId xmlns:p14="http://schemas.microsoft.com/office/powerpoint/2010/main" val="2690103332"/>
      </p:ext>
    </p:extLst>
  </p:cSld>
  <p:clrMapOvr>
    <a:masterClrMapping/>
  </p:clrMapOvr>
  <p:extLst>
    <p:ext uri="{DCECCB84-F9BA-43D5-87BE-67443E8EF086}">
      <p15:sldGuideLst xmlns:p15="http://schemas.microsoft.com/office/powerpoint/2012/main">
        <p15:guide id="1" orient="horz" pos="624">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151683C6-3AC1-9641-ADCA-3F57882521B5}"/>
              </a:ext>
            </a:extLst>
          </p:cNvPr>
          <p:cNvSpPr txBox="1">
            <a:spLocks/>
          </p:cNvSpPr>
          <p:nvPr userDrawn="1"/>
        </p:nvSpPr>
        <p:spPr>
          <a:xfrm>
            <a:off x="2940435" y="6359244"/>
            <a:ext cx="3671107" cy="372038"/>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rgbClr val="003F7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a:t>VA Electronic Health Record Modernization</a:t>
            </a:r>
          </a:p>
        </p:txBody>
      </p:sp>
      <p:pic>
        <p:nvPicPr>
          <p:cNvPr id="21" name="Picture 20">
            <a:extLst>
              <a:ext uri="{FF2B5EF4-FFF2-40B4-BE49-F238E27FC236}">
                <a16:creationId xmlns:a16="http://schemas.microsoft.com/office/drawing/2014/main" id="{8736DE2B-58CE-4B41-87A4-EFFE999921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286750" y="-251"/>
            <a:ext cx="821626" cy="1127516"/>
          </a:xfrm>
          <a:prstGeom prst="rect">
            <a:avLst/>
          </a:prstGeom>
        </p:spPr>
      </p:pic>
      <p:sp>
        <p:nvSpPr>
          <p:cNvPr id="9" name="Title 1">
            <a:extLst>
              <a:ext uri="{FF2B5EF4-FFF2-40B4-BE49-F238E27FC236}">
                <a16:creationId xmlns:a16="http://schemas.microsoft.com/office/drawing/2014/main" id="{A2C478CA-B551-D644-BB09-BC054D6B2ADD}"/>
              </a:ext>
            </a:extLst>
          </p:cNvPr>
          <p:cNvSpPr>
            <a:spLocks noGrp="1"/>
          </p:cNvSpPr>
          <p:nvPr>
            <p:ph type="title" hasCustomPrompt="1"/>
          </p:nvPr>
        </p:nvSpPr>
        <p:spPr>
          <a:xfrm>
            <a:off x="982357" y="321623"/>
            <a:ext cx="6736255" cy="567204"/>
          </a:xfrm>
        </p:spPr>
        <p:txBody>
          <a:bodyPr>
            <a:normAutofit/>
          </a:bodyPr>
          <a:lstStyle>
            <a:lvl1pPr>
              <a:defRPr sz="2700" b="1">
                <a:solidFill>
                  <a:srgbClr val="193460"/>
                </a:solidFill>
                <a:latin typeface="Calibri" panose="020F0502020204030204" pitchFamily="34" charset="0"/>
                <a:cs typeface="Calibri" panose="020F0502020204030204" pitchFamily="34" charset="0"/>
              </a:defRPr>
            </a:lvl1pPr>
          </a:lstStyle>
          <a:p>
            <a:r>
              <a:rPr lang="en-US"/>
              <a:t>Title: Calibri Bold 36 </a:t>
            </a:r>
            <a:r>
              <a:rPr lang="en-US" err="1"/>
              <a:t>pt</a:t>
            </a:r>
            <a:r>
              <a:rPr lang="en-US"/>
              <a:t> blue </a:t>
            </a:r>
          </a:p>
        </p:txBody>
      </p:sp>
      <p:pic>
        <p:nvPicPr>
          <p:cNvPr id="10" name="Picture 9">
            <a:extLst>
              <a:ext uri="{FF2B5EF4-FFF2-40B4-BE49-F238E27FC236}">
                <a16:creationId xmlns:a16="http://schemas.microsoft.com/office/drawing/2014/main" id="{76F02334-0723-E142-BD7C-532DD06F949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165" y="-238982"/>
            <a:ext cx="974192" cy="1603564"/>
          </a:xfrm>
          <a:prstGeom prst="rect">
            <a:avLst/>
          </a:prstGeom>
        </p:spPr>
      </p:pic>
      <p:sp>
        <p:nvSpPr>
          <p:cNvPr id="11" name="Content Placeholder 2">
            <a:extLst>
              <a:ext uri="{FF2B5EF4-FFF2-40B4-BE49-F238E27FC236}">
                <a16:creationId xmlns:a16="http://schemas.microsoft.com/office/drawing/2014/main" id="{EF05DF5B-9523-154D-AEF8-B1385FF0DCBF}"/>
              </a:ext>
            </a:extLst>
          </p:cNvPr>
          <p:cNvSpPr>
            <a:spLocks noGrp="1"/>
          </p:cNvSpPr>
          <p:nvPr>
            <p:ph idx="13" hasCustomPrompt="1"/>
          </p:nvPr>
        </p:nvSpPr>
        <p:spPr>
          <a:xfrm>
            <a:off x="731520" y="1479873"/>
            <a:ext cx="7732696" cy="4647847"/>
          </a:xfrm>
          <a:prstGeom prst="rect">
            <a:avLst/>
          </a:prstGeom>
        </p:spPr>
        <p:txBody>
          <a:bodyPr/>
          <a:lstStyle>
            <a:lvl1pPr>
              <a:buClr>
                <a:schemeClr val="tx1"/>
              </a:buClr>
              <a:defRPr sz="2100"/>
            </a:lvl1pPr>
            <a:lvl2pPr marL="655796" indent="-218599">
              <a:buClr>
                <a:schemeClr val="tx1"/>
              </a:buClr>
              <a:buFont typeface="Wingdings" pitchFamily="2" charset="2"/>
              <a:buChar char="§"/>
              <a:defRPr sz="1800"/>
            </a:lvl2pPr>
            <a:lvl3pPr marL="1092994" indent="-218599">
              <a:buClr>
                <a:schemeClr val="tx1"/>
              </a:buClr>
              <a:buFont typeface=".AppleSystemUIFont"/>
              <a:buChar char="–"/>
              <a:defRPr sz="1500"/>
            </a:lvl3pPr>
            <a:lvl4pPr>
              <a:buClr>
                <a:schemeClr val="tx1"/>
              </a:buClr>
              <a:defRPr sz="1800"/>
            </a:lvl4pPr>
            <a:lvl5pPr>
              <a:buClr>
                <a:schemeClr val="tx1"/>
              </a:buClr>
              <a:defRPr sz="1500"/>
            </a:lvl5pPr>
          </a:lstStyle>
          <a:p>
            <a:pPr lvl="0"/>
            <a:r>
              <a:rPr lang="en-US"/>
              <a:t>First level (Calibri 28 </a:t>
            </a:r>
            <a:r>
              <a:rPr lang="en-US" err="1"/>
              <a:t>pt</a:t>
            </a:r>
            <a:r>
              <a:rPr lang="en-US"/>
              <a:t> black)</a:t>
            </a:r>
          </a:p>
          <a:p>
            <a:pPr lvl="1"/>
            <a:r>
              <a:rPr lang="en-US"/>
              <a:t>Second level (Calibri 24 </a:t>
            </a:r>
            <a:r>
              <a:rPr lang="en-US" err="1"/>
              <a:t>pt</a:t>
            </a:r>
            <a:r>
              <a:rPr lang="en-US"/>
              <a:t> black)</a:t>
            </a:r>
          </a:p>
          <a:p>
            <a:pPr lvl="2"/>
            <a:r>
              <a:rPr lang="en-US"/>
              <a:t>Third level (Calibri 20 </a:t>
            </a:r>
            <a:r>
              <a:rPr lang="en-US" err="1"/>
              <a:t>pt</a:t>
            </a:r>
            <a:r>
              <a:rPr lang="en-US"/>
              <a:t> black)</a:t>
            </a:r>
          </a:p>
        </p:txBody>
      </p:sp>
      <p:sp>
        <p:nvSpPr>
          <p:cNvPr id="12" name="Rectangle 11">
            <a:extLst>
              <a:ext uri="{FF2B5EF4-FFF2-40B4-BE49-F238E27FC236}">
                <a16:creationId xmlns:a16="http://schemas.microsoft.com/office/drawing/2014/main" id="{1104CAF4-5BDC-4F35-A2E8-A00245064CDE}"/>
              </a:ext>
            </a:extLst>
          </p:cNvPr>
          <p:cNvSpPr/>
          <p:nvPr userDrawn="1"/>
        </p:nvSpPr>
        <p:spPr>
          <a:xfrm>
            <a:off x="463731" y="6663756"/>
            <a:ext cx="5937330" cy="16158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450">
                <a:solidFill>
                  <a:srgbClr val="5F5F5F">
                    <a:alpha val="97000"/>
                  </a:srgbClr>
                </a:solidFill>
              </a:rPr>
              <a:t>DRAFT, PRE-DECISIONAL, DELIBERATIVE DOCUMENT – VA USE ONLY</a:t>
            </a:r>
            <a:endParaRPr lang="en-US" sz="450">
              <a:solidFill>
                <a:srgbClr val="5F5F5F">
                  <a:alpha val="97000"/>
                </a:srgbClr>
              </a:solidFill>
            </a:endParaRPr>
          </a:p>
        </p:txBody>
      </p:sp>
    </p:spTree>
    <p:extLst>
      <p:ext uri="{BB962C8B-B14F-4D97-AF65-F5344CB8AC3E}">
        <p14:creationId xmlns:p14="http://schemas.microsoft.com/office/powerpoint/2010/main" val="675054677"/>
      </p:ext>
    </p:extLst>
  </p:cSld>
  <p:clrMapOvr>
    <a:masterClrMapping/>
  </p:clrMapOvr>
  <p:extLst>
    <p:ext uri="{DCECCB84-F9BA-43D5-87BE-67443E8EF086}">
      <p15:sldGuideLst xmlns:p15="http://schemas.microsoft.com/office/powerpoint/2012/main">
        <p15:guide id="1" orient="horz">
          <p15:clr>
            <a:srgbClr val="FBAE40"/>
          </p15:clr>
        </p15:guide>
        <p15:guide id="2" pos="75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Tree>
    <p:extLst>
      <p:ext uri="{BB962C8B-B14F-4D97-AF65-F5344CB8AC3E}">
        <p14:creationId xmlns:p14="http://schemas.microsoft.com/office/powerpoint/2010/main" val="29027461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C3D38-C685-2240-9ED2-0107F2F702CF}"/>
              </a:ext>
            </a:extLst>
          </p:cNvPr>
          <p:cNvSpPr>
            <a:spLocks noGrp="1"/>
          </p:cNvSpPr>
          <p:nvPr>
            <p:ph type="title" hasCustomPrompt="1"/>
          </p:nvPr>
        </p:nvSpPr>
        <p:spPr>
          <a:xfrm>
            <a:off x="623888" y="1478047"/>
            <a:ext cx="7886700" cy="2120939"/>
          </a:xfrm>
        </p:spPr>
        <p:txBody>
          <a:bodyPr anchor="b"/>
          <a:lstStyle>
            <a:lvl1pPr>
              <a:defRPr sz="4500" b="1">
                <a:solidFill>
                  <a:srgbClr val="003F72"/>
                </a:solidFill>
                <a:latin typeface="Calibri" panose="020F0502020204030204" pitchFamily="34" charset="0"/>
                <a:cs typeface="Calibri" panose="020F0502020204030204" pitchFamily="34" charset="0"/>
              </a:defRPr>
            </a:lvl1pPr>
          </a:lstStyle>
          <a:p>
            <a:r>
              <a:rPr lang="en-US"/>
              <a:t>Title: Calibri Bold 60 </a:t>
            </a:r>
            <a:r>
              <a:rPr lang="en-US" err="1"/>
              <a:t>pt</a:t>
            </a:r>
            <a:r>
              <a:rPr lang="en-US"/>
              <a:t> blue</a:t>
            </a:r>
          </a:p>
        </p:txBody>
      </p:sp>
      <p:sp>
        <p:nvSpPr>
          <p:cNvPr id="3" name="Text Placeholder 2">
            <a:extLst>
              <a:ext uri="{FF2B5EF4-FFF2-40B4-BE49-F238E27FC236}">
                <a16:creationId xmlns:a16="http://schemas.microsoft.com/office/drawing/2014/main" id="{800CA29B-1EC1-4D49-90E7-C3C0260CF1F0}"/>
              </a:ext>
            </a:extLst>
          </p:cNvPr>
          <p:cNvSpPr>
            <a:spLocks noGrp="1"/>
          </p:cNvSpPr>
          <p:nvPr>
            <p:ph type="body" idx="1" hasCustomPrompt="1"/>
          </p:nvPr>
        </p:nvSpPr>
        <p:spPr>
          <a:xfrm>
            <a:off x="623888" y="3671411"/>
            <a:ext cx="7886700" cy="2418240"/>
          </a:xfrm>
          <a:prstGeom prst="rect">
            <a:avLst/>
          </a:prstGeom>
        </p:spPr>
        <p:txBody>
          <a:bodyPr/>
          <a:lstStyle>
            <a:lvl1pPr marL="0" indent="0">
              <a:buNone/>
              <a:defRPr sz="1800" b="1">
                <a:solidFill>
                  <a:schemeClr val="tx1">
                    <a:lumMod val="50000"/>
                    <a:lumOff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Subtitle: Calibri 24 </a:t>
            </a:r>
            <a:r>
              <a:rPr lang="en-US" err="1"/>
              <a:t>pt</a:t>
            </a:r>
            <a:r>
              <a:rPr lang="en-US"/>
              <a:t> gray</a:t>
            </a:r>
          </a:p>
        </p:txBody>
      </p:sp>
      <p:pic>
        <p:nvPicPr>
          <p:cNvPr id="10" name="Picture 9">
            <a:extLst>
              <a:ext uri="{FF2B5EF4-FFF2-40B4-BE49-F238E27FC236}">
                <a16:creationId xmlns:a16="http://schemas.microsoft.com/office/drawing/2014/main" id="{319B6B86-F295-FB4C-A747-7470FDB38A6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286750" y="-251"/>
            <a:ext cx="821626" cy="1127516"/>
          </a:xfrm>
          <a:prstGeom prst="rect">
            <a:avLst/>
          </a:prstGeom>
        </p:spPr>
      </p:pic>
      <p:pic>
        <p:nvPicPr>
          <p:cNvPr id="12" name="Picture 11">
            <a:extLst>
              <a:ext uri="{FF2B5EF4-FFF2-40B4-BE49-F238E27FC236}">
                <a16:creationId xmlns:a16="http://schemas.microsoft.com/office/drawing/2014/main" id="{E0040423-8D4A-2941-BBCD-09D85136CA6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165" y="-226625"/>
            <a:ext cx="974192" cy="1603564"/>
          </a:xfrm>
          <a:prstGeom prst="rect">
            <a:avLst/>
          </a:prstGeom>
        </p:spPr>
      </p:pic>
      <p:sp>
        <p:nvSpPr>
          <p:cNvPr id="9" name="Date Placeholder 3">
            <a:extLst>
              <a:ext uri="{FF2B5EF4-FFF2-40B4-BE49-F238E27FC236}">
                <a16:creationId xmlns:a16="http://schemas.microsoft.com/office/drawing/2014/main" id="{1D9891F1-8A34-F344-9642-3E1DC3BCA4CF}"/>
              </a:ext>
            </a:extLst>
          </p:cNvPr>
          <p:cNvSpPr txBox="1">
            <a:spLocks/>
          </p:cNvSpPr>
          <p:nvPr userDrawn="1"/>
        </p:nvSpPr>
        <p:spPr>
          <a:xfrm>
            <a:off x="2940435" y="6359244"/>
            <a:ext cx="3671107" cy="372038"/>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rgbClr val="003F7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a:t>VA Electronic Health Record Modernization</a:t>
            </a:r>
          </a:p>
        </p:txBody>
      </p:sp>
      <p:sp>
        <p:nvSpPr>
          <p:cNvPr id="11" name="Rectangle 10">
            <a:extLst>
              <a:ext uri="{FF2B5EF4-FFF2-40B4-BE49-F238E27FC236}">
                <a16:creationId xmlns:a16="http://schemas.microsoft.com/office/drawing/2014/main" id="{17D5030D-F01A-48BD-8B2D-D22DA920EE0F}"/>
              </a:ext>
            </a:extLst>
          </p:cNvPr>
          <p:cNvSpPr/>
          <p:nvPr userDrawn="1"/>
        </p:nvSpPr>
        <p:spPr>
          <a:xfrm>
            <a:off x="463731" y="6663756"/>
            <a:ext cx="5937330" cy="16158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450">
                <a:solidFill>
                  <a:srgbClr val="5F5F5F">
                    <a:alpha val="97000"/>
                  </a:srgbClr>
                </a:solidFill>
              </a:rPr>
              <a:t>DRAFT, PRE-DECISIONAL, DELIBERATIVE DOCUMENT – VA USE ONLY</a:t>
            </a:r>
            <a:endParaRPr lang="en-US" sz="450">
              <a:solidFill>
                <a:srgbClr val="5F5F5F">
                  <a:alpha val="97000"/>
                </a:srgbClr>
              </a:solidFill>
            </a:endParaRPr>
          </a:p>
        </p:txBody>
      </p:sp>
    </p:spTree>
    <p:extLst>
      <p:ext uri="{BB962C8B-B14F-4D97-AF65-F5344CB8AC3E}">
        <p14:creationId xmlns:p14="http://schemas.microsoft.com/office/powerpoint/2010/main" val="41798565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83FA56-46C1-1A4E-BBF2-B34A948F3C2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286750" y="-251"/>
            <a:ext cx="821626" cy="1127516"/>
          </a:xfrm>
          <a:prstGeom prst="rect">
            <a:avLst/>
          </a:prstGeom>
        </p:spPr>
      </p:pic>
      <p:pic>
        <p:nvPicPr>
          <p:cNvPr id="12" name="Picture 11">
            <a:extLst>
              <a:ext uri="{FF2B5EF4-FFF2-40B4-BE49-F238E27FC236}">
                <a16:creationId xmlns:a16="http://schemas.microsoft.com/office/drawing/2014/main" id="{78929DC8-557C-B74B-9058-3B216276DE2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165" y="-226625"/>
            <a:ext cx="974192" cy="1603564"/>
          </a:xfrm>
          <a:prstGeom prst="rect">
            <a:avLst/>
          </a:prstGeom>
        </p:spPr>
      </p:pic>
      <p:sp>
        <p:nvSpPr>
          <p:cNvPr id="10" name="Title 1">
            <a:extLst>
              <a:ext uri="{FF2B5EF4-FFF2-40B4-BE49-F238E27FC236}">
                <a16:creationId xmlns:a16="http://schemas.microsoft.com/office/drawing/2014/main" id="{CE668038-EF8B-DF4C-BADC-DD34CD683BB1}"/>
              </a:ext>
            </a:extLst>
          </p:cNvPr>
          <p:cNvSpPr>
            <a:spLocks noGrp="1"/>
          </p:cNvSpPr>
          <p:nvPr>
            <p:ph type="title" hasCustomPrompt="1"/>
          </p:nvPr>
        </p:nvSpPr>
        <p:spPr>
          <a:xfrm>
            <a:off x="982357" y="321623"/>
            <a:ext cx="6736255" cy="567204"/>
          </a:xfrm>
        </p:spPr>
        <p:txBody>
          <a:bodyPr>
            <a:normAutofit/>
          </a:bodyPr>
          <a:lstStyle>
            <a:lvl1pPr>
              <a:defRPr sz="2700" b="1">
                <a:solidFill>
                  <a:srgbClr val="193460"/>
                </a:solidFill>
                <a:latin typeface="Calibri" panose="020F0502020204030204" pitchFamily="34" charset="0"/>
                <a:cs typeface="Calibri" panose="020F0502020204030204" pitchFamily="34" charset="0"/>
              </a:defRPr>
            </a:lvl1pPr>
          </a:lstStyle>
          <a:p>
            <a:r>
              <a:rPr lang="en-US"/>
              <a:t>Title: Calibri Bold 36 </a:t>
            </a:r>
            <a:r>
              <a:rPr lang="en-US" err="1"/>
              <a:t>pt</a:t>
            </a:r>
            <a:r>
              <a:rPr lang="en-US"/>
              <a:t> blue </a:t>
            </a:r>
          </a:p>
        </p:txBody>
      </p:sp>
      <p:sp>
        <p:nvSpPr>
          <p:cNvPr id="11" name="Date Placeholder 3">
            <a:extLst>
              <a:ext uri="{FF2B5EF4-FFF2-40B4-BE49-F238E27FC236}">
                <a16:creationId xmlns:a16="http://schemas.microsoft.com/office/drawing/2014/main" id="{843C1044-A100-F14C-A39E-0F7F9EB4366F}"/>
              </a:ext>
            </a:extLst>
          </p:cNvPr>
          <p:cNvSpPr txBox="1">
            <a:spLocks/>
          </p:cNvSpPr>
          <p:nvPr userDrawn="1"/>
        </p:nvSpPr>
        <p:spPr>
          <a:xfrm>
            <a:off x="2940435" y="6359244"/>
            <a:ext cx="3671107" cy="372038"/>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rgbClr val="003F7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a:t>VA Electronic Health Record Modernization</a:t>
            </a:r>
          </a:p>
        </p:txBody>
      </p:sp>
      <p:sp>
        <p:nvSpPr>
          <p:cNvPr id="14" name="Content Placeholder 2">
            <a:extLst>
              <a:ext uri="{FF2B5EF4-FFF2-40B4-BE49-F238E27FC236}">
                <a16:creationId xmlns:a16="http://schemas.microsoft.com/office/drawing/2014/main" id="{B0D5EEB8-E394-F046-8A11-D6238A9C3A57}"/>
              </a:ext>
            </a:extLst>
          </p:cNvPr>
          <p:cNvSpPr>
            <a:spLocks noGrp="1"/>
          </p:cNvSpPr>
          <p:nvPr>
            <p:ph idx="13" hasCustomPrompt="1"/>
          </p:nvPr>
        </p:nvSpPr>
        <p:spPr>
          <a:xfrm>
            <a:off x="628651" y="1480991"/>
            <a:ext cx="3886200" cy="4558862"/>
          </a:xfrm>
          <a:prstGeom prst="rect">
            <a:avLst/>
          </a:prstGeom>
        </p:spPr>
        <p:txBody>
          <a:bodyPr/>
          <a:lstStyle>
            <a:lvl1pPr>
              <a:buClr>
                <a:schemeClr val="tx1"/>
              </a:buClr>
              <a:defRPr sz="2100"/>
            </a:lvl1pPr>
            <a:lvl2pPr marL="655796" indent="-218599">
              <a:buClr>
                <a:schemeClr val="tx1"/>
              </a:buClr>
              <a:buFont typeface="Wingdings" pitchFamily="2" charset="2"/>
              <a:buChar char="§"/>
              <a:defRPr sz="1800"/>
            </a:lvl2pPr>
            <a:lvl3pPr marL="1092994" indent="-218599">
              <a:buClr>
                <a:schemeClr val="tx1"/>
              </a:buClr>
              <a:buFont typeface=".AppleSystemUIFont"/>
              <a:buChar char="–"/>
              <a:defRPr sz="1500"/>
            </a:lvl3pPr>
            <a:lvl4pPr>
              <a:buClr>
                <a:schemeClr val="tx1"/>
              </a:buClr>
              <a:defRPr sz="1800"/>
            </a:lvl4pPr>
            <a:lvl5pPr>
              <a:buClr>
                <a:schemeClr val="tx1"/>
              </a:buClr>
              <a:defRPr sz="1500"/>
            </a:lvl5pPr>
          </a:lstStyle>
          <a:p>
            <a:pPr lvl="0"/>
            <a:r>
              <a:rPr lang="en-US"/>
              <a:t>First level (Calibri 28 </a:t>
            </a:r>
            <a:r>
              <a:rPr lang="en-US" err="1"/>
              <a:t>pt</a:t>
            </a:r>
            <a:r>
              <a:rPr lang="en-US"/>
              <a:t> black)</a:t>
            </a:r>
          </a:p>
          <a:p>
            <a:pPr lvl="1"/>
            <a:r>
              <a:rPr lang="en-US"/>
              <a:t>Second level (Calibri 24 </a:t>
            </a:r>
            <a:r>
              <a:rPr lang="en-US" err="1"/>
              <a:t>pt</a:t>
            </a:r>
            <a:r>
              <a:rPr lang="en-US"/>
              <a:t> black)</a:t>
            </a:r>
          </a:p>
          <a:p>
            <a:pPr lvl="2"/>
            <a:r>
              <a:rPr lang="en-US"/>
              <a:t>Third level (Calibri 20 </a:t>
            </a:r>
            <a:r>
              <a:rPr lang="en-US" err="1"/>
              <a:t>pt</a:t>
            </a:r>
            <a:r>
              <a:rPr lang="en-US"/>
              <a:t> black)</a:t>
            </a:r>
          </a:p>
        </p:txBody>
      </p:sp>
      <p:sp>
        <p:nvSpPr>
          <p:cNvPr id="15" name="Content Placeholder 2">
            <a:extLst>
              <a:ext uri="{FF2B5EF4-FFF2-40B4-BE49-F238E27FC236}">
                <a16:creationId xmlns:a16="http://schemas.microsoft.com/office/drawing/2014/main" id="{30CD2A86-6AEC-7749-B3C3-F3F99A1B58B5}"/>
              </a:ext>
            </a:extLst>
          </p:cNvPr>
          <p:cNvSpPr>
            <a:spLocks noGrp="1"/>
          </p:cNvSpPr>
          <p:nvPr>
            <p:ph idx="14" hasCustomPrompt="1"/>
          </p:nvPr>
        </p:nvSpPr>
        <p:spPr>
          <a:xfrm>
            <a:off x="4635167" y="1480991"/>
            <a:ext cx="3886200" cy="4558862"/>
          </a:xfrm>
          <a:prstGeom prst="rect">
            <a:avLst/>
          </a:prstGeom>
        </p:spPr>
        <p:txBody>
          <a:bodyPr/>
          <a:lstStyle>
            <a:lvl1pPr>
              <a:buClr>
                <a:schemeClr val="tx1"/>
              </a:buClr>
              <a:defRPr sz="2100"/>
            </a:lvl1pPr>
            <a:lvl2pPr marL="655796" indent="-218599">
              <a:buClr>
                <a:schemeClr val="tx1"/>
              </a:buClr>
              <a:buFont typeface="Wingdings" pitchFamily="2" charset="2"/>
              <a:buChar char="§"/>
              <a:defRPr sz="1800"/>
            </a:lvl2pPr>
            <a:lvl3pPr marL="1092994" indent="-218599">
              <a:buClr>
                <a:schemeClr val="tx1"/>
              </a:buClr>
              <a:buFont typeface=".AppleSystemUIFont"/>
              <a:buChar char="–"/>
              <a:defRPr sz="1500"/>
            </a:lvl3pPr>
            <a:lvl4pPr>
              <a:buClr>
                <a:schemeClr val="tx1"/>
              </a:buClr>
              <a:defRPr sz="1800"/>
            </a:lvl4pPr>
            <a:lvl5pPr>
              <a:buClr>
                <a:schemeClr val="tx1"/>
              </a:buClr>
              <a:defRPr sz="1500"/>
            </a:lvl5pPr>
          </a:lstStyle>
          <a:p>
            <a:pPr lvl="0"/>
            <a:r>
              <a:rPr lang="en-US"/>
              <a:t>First level (Calibri 28 </a:t>
            </a:r>
            <a:r>
              <a:rPr lang="en-US" err="1"/>
              <a:t>pt</a:t>
            </a:r>
            <a:r>
              <a:rPr lang="en-US"/>
              <a:t> black)</a:t>
            </a:r>
          </a:p>
          <a:p>
            <a:pPr lvl="1"/>
            <a:r>
              <a:rPr lang="en-US"/>
              <a:t>Second level (Calibri 24 </a:t>
            </a:r>
            <a:r>
              <a:rPr lang="en-US" err="1"/>
              <a:t>pt</a:t>
            </a:r>
            <a:r>
              <a:rPr lang="en-US"/>
              <a:t> black)</a:t>
            </a:r>
          </a:p>
          <a:p>
            <a:pPr lvl="2"/>
            <a:r>
              <a:rPr lang="en-US"/>
              <a:t>Third level (Calibri 20 </a:t>
            </a:r>
            <a:r>
              <a:rPr lang="en-US" err="1"/>
              <a:t>pt</a:t>
            </a:r>
            <a:r>
              <a:rPr lang="en-US"/>
              <a:t> black)</a:t>
            </a:r>
          </a:p>
        </p:txBody>
      </p:sp>
      <p:sp>
        <p:nvSpPr>
          <p:cNvPr id="18" name="Rectangle 17">
            <a:extLst>
              <a:ext uri="{FF2B5EF4-FFF2-40B4-BE49-F238E27FC236}">
                <a16:creationId xmlns:a16="http://schemas.microsoft.com/office/drawing/2014/main" id="{B330914B-4E21-49B4-ABAF-152A00227384}"/>
              </a:ext>
            </a:extLst>
          </p:cNvPr>
          <p:cNvSpPr/>
          <p:nvPr userDrawn="1"/>
        </p:nvSpPr>
        <p:spPr>
          <a:xfrm>
            <a:off x="463731" y="6663756"/>
            <a:ext cx="5937330" cy="16158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450">
                <a:solidFill>
                  <a:srgbClr val="5F5F5F">
                    <a:alpha val="97000"/>
                  </a:srgbClr>
                </a:solidFill>
              </a:rPr>
              <a:t>DRAFT, PRE-DECISIONAL, DELIBERATIVE DOCUMENT – VA USE ONLY</a:t>
            </a:r>
            <a:endParaRPr lang="en-US" sz="450">
              <a:solidFill>
                <a:srgbClr val="5F5F5F">
                  <a:alpha val="97000"/>
                </a:srgbClr>
              </a:solidFill>
            </a:endParaRPr>
          </a:p>
        </p:txBody>
      </p:sp>
    </p:spTree>
    <p:extLst>
      <p:ext uri="{BB962C8B-B14F-4D97-AF65-F5344CB8AC3E}">
        <p14:creationId xmlns:p14="http://schemas.microsoft.com/office/powerpoint/2010/main" val="6979376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0585EC-7942-6848-BDB6-5460422172A8}"/>
              </a:ext>
            </a:extLst>
          </p:cNvPr>
          <p:cNvSpPr>
            <a:spLocks noGrp="1"/>
          </p:cNvSpPr>
          <p:nvPr>
            <p:ph type="body" idx="1" hasCustomPrompt="1"/>
          </p:nvPr>
        </p:nvSpPr>
        <p:spPr>
          <a:xfrm>
            <a:off x="629842" y="1681163"/>
            <a:ext cx="3868340" cy="823912"/>
          </a:xfrm>
          <a:prstGeom prst="rect">
            <a:avLst/>
          </a:prstGeom>
        </p:spPr>
        <p:txBody>
          <a:bodyPr anchor="b">
            <a:normAutofit/>
          </a:bodyPr>
          <a:lstStyle>
            <a:lvl1pPr marL="0" indent="0">
              <a:buNone/>
              <a:defRPr sz="2250" b="1">
                <a:solidFill>
                  <a:srgbClr val="003F7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Title (Calibri 30pt blue)</a:t>
            </a:r>
          </a:p>
        </p:txBody>
      </p:sp>
      <p:sp>
        <p:nvSpPr>
          <p:cNvPr id="5" name="Text Placeholder 4">
            <a:extLst>
              <a:ext uri="{FF2B5EF4-FFF2-40B4-BE49-F238E27FC236}">
                <a16:creationId xmlns:a16="http://schemas.microsoft.com/office/drawing/2014/main" id="{785BF6DA-B8A8-4948-AD14-C5E1711A3ADB}"/>
              </a:ext>
            </a:extLst>
          </p:cNvPr>
          <p:cNvSpPr>
            <a:spLocks noGrp="1"/>
          </p:cNvSpPr>
          <p:nvPr>
            <p:ph type="body" sz="quarter" idx="3" hasCustomPrompt="1"/>
          </p:nvPr>
        </p:nvSpPr>
        <p:spPr>
          <a:xfrm>
            <a:off x="4629150" y="1681163"/>
            <a:ext cx="3887391" cy="823912"/>
          </a:xfrm>
          <a:prstGeom prst="rect">
            <a:avLst/>
          </a:prstGeom>
        </p:spPr>
        <p:txBody>
          <a:bodyPr anchor="b">
            <a:normAutofit/>
          </a:bodyPr>
          <a:lstStyle>
            <a:lvl1pPr marL="0" indent="0">
              <a:buNone/>
              <a:defRPr sz="2250" b="1">
                <a:solidFill>
                  <a:srgbClr val="003F7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Title (Calibri 30pt blue)</a:t>
            </a:r>
          </a:p>
        </p:txBody>
      </p:sp>
      <p:pic>
        <p:nvPicPr>
          <p:cNvPr id="11" name="Picture 10">
            <a:extLst>
              <a:ext uri="{FF2B5EF4-FFF2-40B4-BE49-F238E27FC236}">
                <a16:creationId xmlns:a16="http://schemas.microsoft.com/office/drawing/2014/main" id="{FF5F5141-95E4-2D4B-8196-6E5512BF940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286750" y="-251"/>
            <a:ext cx="821626" cy="1127516"/>
          </a:xfrm>
          <a:prstGeom prst="rect">
            <a:avLst/>
          </a:prstGeom>
        </p:spPr>
      </p:pic>
      <p:pic>
        <p:nvPicPr>
          <p:cNvPr id="14" name="Picture 13">
            <a:extLst>
              <a:ext uri="{FF2B5EF4-FFF2-40B4-BE49-F238E27FC236}">
                <a16:creationId xmlns:a16="http://schemas.microsoft.com/office/drawing/2014/main" id="{D74064A8-95A0-6046-BAA2-3863DE6F80E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165" y="-226625"/>
            <a:ext cx="974192" cy="1603564"/>
          </a:xfrm>
          <a:prstGeom prst="rect">
            <a:avLst/>
          </a:prstGeom>
        </p:spPr>
      </p:pic>
      <p:sp>
        <p:nvSpPr>
          <p:cNvPr id="12" name="Title 1">
            <a:extLst>
              <a:ext uri="{FF2B5EF4-FFF2-40B4-BE49-F238E27FC236}">
                <a16:creationId xmlns:a16="http://schemas.microsoft.com/office/drawing/2014/main" id="{0BFED612-E534-4444-8BE2-5AD209CD3991}"/>
              </a:ext>
            </a:extLst>
          </p:cNvPr>
          <p:cNvSpPr>
            <a:spLocks noGrp="1"/>
          </p:cNvSpPr>
          <p:nvPr>
            <p:ph type="title" hasCustomPrompt="1"/>
          </p:nvPr>
        </p:nvSpPr>
        <p:spPr>
          <a:xfrm>
            <a:off x="982357" y="321623"/>
            <a:ext cx="6736255" cy="567204"/>
          </a:xfrm>
        </p:spPr>
        <p:txBody>
          <a:bodyPr>
            <a:normAutofit/>
          </a:bodyPr>
          <a:lstStyle>
            <a:lvl1pPr>
              <a:defRPr sz="2700" b="1">
                <a:solidFill>
                  <a:srgbClr val="193460"/>
                </a:solidFill>
                <a:latin typeface="Calibri" panose="020F0502020204030204" pitchFamily="34" charset="0"/>
                <a:cs typeface="Calibri" panose="020F0502020204030204" pitchFamily="34" charset="0"/>
              </a:defRPr>
            </a:lvl1pPr>
          </a:lstStyle>
          <a:p>
            <a:r>
              <a:rPr lang="en-US"/>
              <a:t>Title: Calibri Bold 36 </a:t>
            </a:r>
            <a:r>
              <a:rPr lang="en-US" err="1"/>
              <a:t>pt</a:t>
            </a:r>
            <a:r>
              <a:rPr lang="en-US"/>
              <a:t> blue </a:t>
            </a:r>
          </a:p>
        </p:txBody>
      </p:sp>
      <p:sp>
        <p:nvSpPr>
          <p:cNvPr id="13" name="Date Placeholder 3">
            <a:extLst>
              <a:ext uri="{FF2B5EF4-FFF2-40B4-BE49-F238E27FC236}">
                <a16:creationId xmlns:a16="http://schemas.microsoft.com/office/drawing/2014/main" id="{6CC84672-AEB2-584B-AE06-CC7F152B02BE}"/>
              </a:ext>
            </a:extLst>
          </p:cNvPr>
          <p:cNvSpPr txBox="1">
            <a:spLocks/>
          </p:cNvSpPr>
          <p:nvPr userDrawn="1"/>
        </p:nvSpPr>
        <p:spPr>
          <a:xfrm>
            <a:off x="2940435" y="6359244"/>
            <a:ext cx="3671107" cy="372038"/>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rgbClr val="003F7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a:t>VA Electronic Health Record Modernization</a:t>
            </a:r>
          </a:p>
        </p:txBody>
      </p:sp>
      <p:sp>
        <p:nvSpPr>
          <p:cNvPr id="16" name="Content Placeholder 2">
            <a:extLst>
              <a:ext uri="{FF2B5EF4-FFF2-40B4-BE49-F238E27FC236}">
                <a16:creationId xmlns:a16="http://schemas.microsoft.com/office/drawing/2014/main" id="{6B4ED13A-8499-604E-95C0-1CF570D6A80C}"/>
              </a:ext>
            </a:extLst>
          </p:cNvPr>
          <p:cNvSpPr>
            <a:spLocks noGrp="1"/>
          </p:cNvSpPr>
          <p:nvPr>
            <p:ph idx="13" hasCustomPrompt="1"/>
          </p:nvPr>
        </p:nvSpPr>
        <p:spPr>
          <a:xfrm>
            <a:off x="628651" y="2577264"/>
            <a:ext cx="3886200" cy="3377136"/>
          </a:xfrm>
          <a:prstGeom prst="rect">
            <a:avLst/>
          </a:prstGeom>
        </p:spPr>
        <p:txBody>
          <a:bodyPr/>
          <a:lstStyle>
            <a:lvl1pPr>
              <a:buClr>
                <a:schemeClr val="tx1"/>
              </a:buClr>
              <a:defRPr sz="2100"/>
            </a:lvl1pPr>
            <a:lvl2pPr marL="655796" indent="-218599">
              <a:buClr>
                <a:schemeClr val="tx1"/>
              </a:buClr>
              <a:buFont typeface="Wingdings" pitchFamily="2" charset="2"/>
              <a:buChar char="§"/>
              <a:defRPr sz="1800"/>
            </a:lvl2pPr>
            <a:lvl3pPr marL="1092994" indent="-218599">
              <a:buClr>
                <a:schemeClr val="tx1"/>
              </a:buClr>
              <a:buFont typeface=".AppleSystemUIFont"/>
              <a:buChar char="–"/>
              <a:defRPr sz="1500"/>
            </a:lvl3pPr>
            <a:lvl4pPr>
              <a:buClr>
                <a:schemeClr val="tx1"/>
              </a:buClr>
              <a:defRPr sz="1800"/>
            </a:lvl4pPr>
            <a:lvl5pPr>
              <a:buClr>
                <a:schemeClr val="tx1"/>
              </a:buClr>
              <a:defRPr sz="1500"/>
            </a:lvl5pPr>
          </a:lstStyle>
          <a:p>
            <a:pPr lvl="0"/>
            <a:r>
              <a:rPr lang="en-US"/>
              <a:t>First level (Calibri 28 </a:t>
            </a:r>
            <a:r>
              <a:rPr lang="en-US" err="1"/>
              <a:t>pt</a:t>
            </a:r>
            <a:r>
              <a:rPr lang="en-US"/>
              <a:t> black)</a:t>
            </a:r>
          </a:p>
          <a:p>
            <a:pPr lvl="1"/>
            <a:r>
              <a:rPr lang="en-US"/>
              <a:t>Second level (Calibri 24 </a:t>
            </a:r>
            <a:r>
              <a:rPr lang="en-US" err="1"/>
              <a:t>pt</a:t>
            </a:r>
            <a:r>
              <a:rPr lang="en-US"/>
              <a:t> black)</a:t>
            </a:r>
          </a:p>
          <a:p>
            <a:pPr lvl="2"/>
            <a:r>
              <a:rPr lang="en-US"/>
              <a:t>Third level (Calibri 20 </a:t>
            </a:r>
            <a:r>
              <a:rPr lang="en-US" err="1"/>
              <a:t>pt</a:t>
            </a:r>
            <a:r>
              <a:rPr lang="en-US"/>
              <a:t> black)</a:t>
            </a:r>
          </a:p>
        </p:txBody>
      </p:sp>
      <p:sp>
        <p:nvSpPr>
          <p:cNvPr id="17" name="Content Placeholder 2">
            <a:extLst>
              <a:ext uri="{FF2B5EF4-FFF2-40B4-BE49-F238E27FC236}">
                <a16:creationId xmlns:a16="http://schemas.microsoft.com/office/drawing/2014/main" id="{9589C080-7BFF-1742-A496-6174A80A4C3D}"/>
              </a:ext>
            </a:extLst>
          </p:cNvPr>
          <p:cNvSpPr>
            <a:spLocks noGrp="1"/>
          </p:cNvSpPr>
          <p:nvPr>
            <p:ph idx="14" hasCustomPrompt="1"/>
          </p:nvPr>
        </p:nvSpPr>
        <p:spPr>
          <a:xfrm>
            <a:off x="4635167" y="2577264"/>
            <a:ext cx="3886200" cy="3377136"/>
          </a:xfrm>
          <a:prstGeom prst="rect">
            <a:avLst/>
          </a:prstGeom>
        </p:spPr>
        <p:txBody>
          <a:bodyPr/>
          <a:lstStyle>
            <a:lvl1pPr>
              <a:buClr>
                <a:schemeClr val="tx1"/>
              </a:buClr>
              <a:defRPr sz="2100"/>
            </a:lvl1pPr>
            <a:lvl2pPr marL="655796" indent="-218599">
              <a:buClr>
                <a:schemeClr val="tx1"/>
              </a:buClr>
              <a:buFont typeface="Wingdings" pitchFamily="2" charset="2"/>
              <a:buChar char="§"/>
              <a:defRPr sz="1800"/>
            </a:lvl2pPr>
            <a:lvl3pPr marL="1092994" indent="-218599">
              <a:buClr>
                <a:schemeClr val="tx1"/>
              </a:buClr>
              <a:buFont typeface=".AppleSystemUIFont"/>
              <a:buChar char="–"/>
              <a:defRPr sz="1500"/>
            </a:lvl3pPr>
            <a:lvl4pPr>
              <a:buClr>
                <a:schemeClr val="tx1"/>
              </a:buClr>
              <a:defRPr sz="1800"/>
            </a:lvl4pPr>
            <a:lvl5pPr>
              <a:buClr>
                <a:schemeClr val="tx1"/>
              </a:buClr>
              <a:defRPr sz="1500"/>
            </a:lvl5pPr>
          </a:lstStyle>
          <a:p>
            <a:pPr lvl="0"/>
            <a:r>
              <a:rPr lang="en-US"/>
              <a:t>First level (Calibri 28 </a:t>
            </a:r>
            <a:r>
              <a:rPr lang="en-US" err="1"/>
              <a:t>pt</a:t>
            </a:r>
            <a:r>
              <a:rPr lang="en-US"/>
              <a:t> black)</a:t>
            </a:r>
          </a:p>
          <a:p>
            <a:pPr lvl="1"/>
            <a:r>
              <a:rPr lang="en-US"/>
              <a:t>Second level (Calibri 24 </a:t>
            </a:r>
            <a:r>
              <a:rPr lang="en-US" err="1"/>
              <a:t>pt</a:t>
            </a:r>
            <a:r>
              <a:rPr lang="en-US"/>
              <a:t> black)</a:t>
            </a:r>
          </a:p>
          <a:p>
            <a:pPr lvl="2"/>
            <a:r>
              <a:rPr lang="en-US"/>
              <a:t>Third level (Calibri 20 </a:t>
            </a:r>
            <a:r>
              <a:rPr lang="en-US" err="1"/>
              <a:t>pt</a:t>
            </a:r>
            <a:r>
              <a:rPr lang="en-US"/>
              <a:t> black)</a:t>
            </a:r>
          </a:p>
        </p:txBody>
      </p:sp>
      <p:sp>
        <p:nvSpPr>
          <p:cNvPr id="19" name="Rectangle 18">
            <a:extLst>
              <a:ext uri="{FF2B5EF4-FFF2-40B4-BE49-F238E27FC236}">
                <a16:creationId xmlns:a16="http://schemas.microsoft.com/office/drawing/2014/main" id="{FB1CFD88-FA62-455B-9B12-F2ABB60EB7CC}"/>
              </a:ext>
            </a:extLst>
          </p:cNvPr>
          <p:cNvSpPr/>
          <p:nvPr userDrawn="1"/>
        </p:nvSpPr>
        <p:spPr>
          <a:xfrm>
            <a:off x="463731" y="6663756"/>
            <a:ext cx="5937330" cy="16158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450">
                <a:solidFill>
                  <a:srgbClr val="5F5F5F">
                    <a:alpha val="97000"/>
                  </a:srgbClr>
                </a:solidFill>
              </a:rPr>
              <a:t>DRAFT, PRE-DECISIONAL, DELIBERATIVE DOCUMENT – VA USE ONLY</a:t>
            </a:r>
            <a:endParaRPr lang="en-US" sz="450">
              <a:solidFill>
                <a:srgbClr val="5F5F5F">
                  <a:alpha val="97000"/>
                </a:srgbClr>
              </a:solidFill>
            </a:endParaRPr>
          </a:p>
        </p:txBody>
      </p:sp>
    </p:spTree>
    <p:extLst>
      <p:ext uri="{BB962C8B-B14F-4D97-AF65-F5344CB8AC3E}">
        <p14:creationId xmlns:p14="http://schemas.microsoft.com/office/powerpoint/2010/main" val="16141706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5443F1-EF25-CA49-B3A1-D8213839492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286750" y="-251"/>
            <a:ext cx="821626" cy="1127516"/>
          </a:xfrm>
          <a:prstGeom prst="rect">
            <a:avLst/>
          </a:prstGeom>
        </p:spPr>
      </p:pic>
      <p:pic>
        <p:nvPicPr>
          <p:cNvPr id="9" name="Picture 8">
            <a:extLst>
              <a:ext uri="{FF2B5EF4-FFF2-40B4-BE49-F238E27FC236}">
                <a16:creationId xmlns:a16="http://schemas.microsoft.com/office/drawing/2014/main" id="{9BCAC30D-27AB-0946-8B96-854CEB87106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165" y="-226625"/>
            <a:ext cx="974192" cy="1603564"/>
          </a:xfrm>
          <a:prstGeom prst="rect">
            <a:avLst/>
          </a:prstGeom>
        </p:spPr>
      </p:pic>
      <p:sp>
        <p:nvSpPr>
          <p:cNvPr id="8" name="Date Placeholder 3">
            <a:extLst>
              <a:ext uri="{FF2B5EF4-FFF2-40B4-BE49-F238E27FC236}">
                <a16:creationId xmlns:a16="http://schemas.microsoft.com/office/drawing/2014/main" id="{50C6F083-5E1C-BF4A-B015-42BD3390408E}"/>
              </a:ext>
            </a:extLst>
          </p:cNvPr>
          <p:cNvSpPr txBox="1">
            <a:spLocks/>
          </p:cNvSpPr>
          <p:nvPr userDrawn="1"/>
        </p:nvSpPr>
        <p:spPr>
          <a:xfrm>
            <a:off x="2940435" y="6359244"/>
            <a:ext cx="3671107" cy="372038"/>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rgbClr val="003F7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a:t>VA Electronic Health Record Modernization</a:t>
            </a:r>
          </a:p>
        </p:txBody>
      </p:sp>
      <p:sp>
        <p:nvSpPr>
          <p:cNvPr id="10" name="Rectangle 9">
            <a:extLst>
              <a:ext uri="{FF2B5EF4-FFF2-40B4-BE49-F238E27FC236}">
                <a16:creationId xmlns:a16="http://schemas.microsoft.com/office/drawing/2014/main" id="{E50C2F36-47D6-460A-A66D-4D50A6925C33}"/>
              </a:ext>
            </a:extLst>
          </p:cNvPr>
          <p:cNvSpPr/>
          <p:nvPr userDrawn="1"/>
        </p:nvSpPr>
        <p:spPr>
          <a:xfrm>
            <a:off x="463731" y="6663756"/>
            <a:ext cx="5937330" cy="16158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450">
                <a:solidFill>
                  <a:srgbClr val="5F5F5F">
                    <a:alpha val="97000"/>
                  </a:srgbClr>
                </a:solidFill>
              </a:rPr>
              <a:t>DRAFT, PRE-DECISIONAL, DELIBERATIVE DOCUMENT – VA USE ONLY</a:t>
            </a:r>
            <a:endParaRPr lang="en-US" sz="450">
              <a:solidFill>
                <a:srgbClr val="5F5F5F">
                  <a:alpha val="97000"/>
                </a:srgbClr>
              </a:solidFill>
            </a:endParaRPr>
          </a:p>
        </p:txBody>
      </p:sp>
    </p:spTree>
    <p:extLst>
      <p:ext uri="{BB962C8B-B14F-4D97-AF65-F5344CB8AC3E}">
        <p14:creationId xmlns:p14="http://schemas.microsoft.com/office/powerpoint/2010/main" val="22298184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17AE1A9-1234-D340-80FA-731C16855CC5}"/>
              </a:ext>
            </a:extLst>
          </p:cNvPr>
          <p:cNvSpPr>
            <a:spLocks noGrp="1"/>
          </p:cNvSpPr>
          <p:nvPr>
            <p:ph type="body" sz="half" idx="2"/>
          </p:nvPr>
        </p:nvSpPr>
        <p:spPr>
          <a:xfrm>
            <a:off x="629842" y="2331020"/>
            <a:ext cx="3129038" cy="3537967"/>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16" name="Text Placeholder 2">
            <a:extLst>
              <a:ext uri="{FF2B5EF4-FFF2-40B4-BE49-F238E27FC236}">
                <a16:creationId xmlns:a16="http://schemas.microsoft.com/office/drawing/2014/main" id="{CA34758F-643D-BD41-8A00-D61B5A0886DE}"/>
              </a:ext>
            </a:extLst>
          </p:cNvPr>
          <p:cNvSpPr>
            <a:spLocks noGrp="1"/>
          </p:cNvSpPr>
          <p:nvPr>
            <p:ph type="body" idx="13" hasCustomPrompt="1"/>
          </p:nvPr>
        </p:nvSpPr>
        <p:spPr>
          <a:xfrm>
            <a:off x="629842" y="1349582"/>
            <a:ext cx="3129038" cy="823912"/>
          </a:xfrm>
          <a:prstGeom prst="rect">
            <a:avLst/>
          </a:prstGeom>
        </p:spPr>
        <p:txBody>
          <a:bodyPr anchor="t">
            <a:normAutofit/>
          </a:bodyPr>
          <a:lstStyle>
            <a:lvl1pPr marL="0" indent="0" algn="l">
              <a:buNone/>
              <a:defRPr sz="2250" b="1">
                <a:solidFill>
                  <a:srgbClr val="003F7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Title (Calibri 30pt blue)</a:t>
            </a:r>
          </a:p>
        </p:txBody>
      </p:sp>
      <p:pic>
        <p:nvPicPr>
          <p:cNvPr id="10" name="Picture 9">
            <a:extLst>
              <a:ext uri="{FF2B5EF4-FFF2-40B4-BE49-F238E27FC236}">
                <a16:creationId xmlns:a16="http://schemas.microsoft.com/office/drawing/2014/main" id="{E1FD44C3-C66B-524B-AD41-FCF3584805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286750" y="-251"/>
            <a:ext cx="821626" cy="1127516"/>
          </a:xfrm>
          <a:prstGeom prst="rect">
            <a:avLst/>
          </a:prstGeom>
        </p:spPr>
      </p:pic>
      <p:pic>
        <p:nvPicPr>
          <p:cNvPr id="12" name="Picture 11">
            <a:extLst>
              <a:ext uri="{FF2B5EF4-FFF2-40B4-BE49-F238E27FC236}">
                <a16:creationId xmlns:a16="http://schemas.microsoft.com/office/drawing/2014/main" id="{1EAA2DCB-A58D-7241-8EA0-32C4DDEFDF6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165" y="-226625"/>
            <a:ext cx="974192" cy="1603564"/>
          </a:xfrm>
          <a:prstGeom prst="rect">
            <a:avLst/>
          </a:prstGeom>
        </p:spPr>
      </p:pic>
      <p:sp>
        <p:nvSpPr>
          <p:cNvPr id="13" name="Title 1">
            <a:extLst>
              <a:ext uri="{FF2B5EF4-FFF2-40B4-BE49-F238E27FC236}">
                <a16:creationId xmlns:a16="http://schemas.microsoft.com/office/drawing/2014/main" id="{30CC6927-CBAC-5F4F-9A00-C39028DBF2FC}"/>
              </a:ext>
            </a:extLst>
          </p:cNvPr>
          <p:cNvSpPr>
            <a:spLocks noGrp="1"/>
          </p:cNvSpPr>
          <p:nvPr>
            <p:ph type="title" hasCustomPrompt="1"/>
          </p:nvPr>
        </p:nvSpPr>
        <p:spPr>
          <a:xfrm>
            <a:off x="982357" y="321623"/>
            <a:ext cx="6736255" cy="567204"/>
          </a:xfrm>
        </p:spPr>
        <p:txBody>
          <a:bodyPr>
            <a:normAutofit/>
          </a:bodyPr>
          <a:lstStyle>
            <a:lvl1pPr>
              <a:defRPr sz="2700" b="1">
                <a:solidFill>
                  <a:srgbClr val="193460"/>
                </a:solidFill>
                <a:latin typeface="Calibri" panose="020F0502020204030204" pitchFamily="34" charset="0"/>
                <a:cs typeface="Calibri" panose="020F0502020204030204" pitchFamily="34" charset="0"/>
              </a:defRPr>
            </a:lvl1pPr>
          </a:lstStyle>
          <a:p>
            <a:r>
              <a:rPr lang="en-US"/>
              <a:t>Title: Calibri Bold 36 </a:t>
            </a:r>
            <a:r>
              <a:rPr lang="en-US" err="1"/>
              <a:t>pt</a:t>
            </a:r>
            <a:r>
              <a:rPr lang="en-US"/>
              <a:t> blue </a:t>
            </a:r>
          </a:p>
        </p:txBody>
      </p:sp>
      <p:sp>
        <p:nvSpPr>
          <p:cNvPr id="11" name="Date Placeholder 3">
            <a:extLst>
              <a:ext uri="{FF2B5EF4-FFF2-40B4-BE49-F238E27FC236}">
                <a16:creationId xmlns:a16="http://schemas.microsoft.com/office/drawing/2014/main" id="{8A783DA6-5CD6-3446-BA49-8B61769D7209}"/>
              </a:ext>
            </a:extLst>
          </p:cNvPr>
          <p:cNvSpPr txBox="1">
            <a:spLocks/>
          </p:cNvSpPr>
          <p:nvPr userDrawn="1"/>
        </p:nvSpPr>
        <p:spPr>
          <a:xfrm>
            <a:off x="2940435" y="6359244"/>
            <a:ext cx="3671107" cy="372038"/>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rgbClr val="003F7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a:t>VA Electronic Health Record Modernization</a:t>
            </a:r>
          </a:p>
        </p:txBody>
      </p:sp>
      <p:sp>
        <p:nvSpPr>
          <p:cNvPr id="19" name="Content Placeholder 2">
            <a:extLst>
              <a:ext uri="{FF2B5EF4-FFF2-40B4-BE49-F238E27FC236}">
                <a16:creationId xmlns:a16="http://schemas.microsoft.com/office/drawing/2014/main" id="{B0CD45C0-D882-8742-A997-FF09506FA114}"/>
              </a:ext>
            </a:extLst>
          </p:cNvPr>
          <p:cNvSpPr>
            <a:spLocks noGrp="1"/>
          </p:cNvSpPr>
          <p:nvPr>
            <p:ph idx="15" hasCustomPrompt="1"/>
          </p:nvPr>
        </p:nvSpPr>
        <p:spPr>
          <a:xfrm>
            <a:off x="3916279" y="1360676"/>
            <a:ext cx="4605088" cy="4508311"/>
          </a:xfrm>
          <a:prstGeom prst="rect">
            <a:avLst/>
          </a:prstGeom>
        </p:spPr>
        <p:txBody>
          <a:bodyPr/>
          <a:lstStyle>
            <a:lvl1pPr>
              <a:buClr>
                <a:schemeClr val="tx1"/>
              </a:buClr>
              <a:defRPr sz="2100"/>
            </a:lvl1pPr>
            <a:lvl2pPr marL="655796" indent="-218599">
              <a:buClr>
                <a:schemeClr val="tx1"/>
              </a:buClr>
              <a:buFont typeface="Wingdings" pitchFamily="2" charset="2"/>
              <a:buChar char="§"/>
              <a:defRPr sz="1800"/>
            </a:lvl2pPr>
            <a:lvl3pPr marL="1092994" indent="-218599">
              <a:buClr>
                <a:schemeClr val="tx1"/>
              </a:buClr>
              <a:buFont typeface=".AppleSystemUIFont"/>
              <a:buChar char="–"/>
              <a:defRPr sz="1500"/>
            </a:lvl3pPr>
            <a:lvl4pPr>
              <a:buClr>
                <a:schemeClr val="tx1"/>
              </a:buClr>
              <a:defRPr sz="1800"/>
            </a:lvl4pPr>
            <a:lvl5pPr>
              <a:buClr>
                <a:schemeClr val="tx1"/>
              </a:buClr>
              <a:defRPr sz="1500"/>
            </a:lvl5pPr>
          </a:lstStyle>
          <a:p>
            <a:pPr lvl="0"/>
            <a:r>
              <a:rPr lang="en-US"/>
              <a:t>First level (Calibri 28 </a:t>
            </a:r>
            <a:r>
              <a:rPr lang="en-US" err="1"/>
              <a:t>pt</a:t>
            </a:r>
            <a:r>
              <a:rPr lang="en-US"/>
              <a:t> black)</a:t>
            </a:r>
          </a:p>
          <a:p>
            <a:pPr lvl="1"/>
            <a:r>
              <a:rPr lang="en-US"/>
              <a:t>Second level (Calibri 24 </a:t>
            </a:r>
            <a:r>
              <a:rPr lang="en-US" err="1"/>
              <a:t>pt</a:t>
            </a:r>
            <a:r>
              <a:rPr lang="en-US"/>
              <a:t> black)</a:t>
            </a:r>
          </a:p>
          <a:p>
            <a:pPr lvl="2"/>
            <a:r>
              <a:rPr lang="en-US"/>
              <a:t>Third level (Calibri 20 </a:t>
            </a:r>
            <a:r>
              <a:rPr lang="en-US" err="1"/>
              <a:t>pt</a:t>
            </a:r>
            <a:r>
              <a:rPr lang="en-US"/>
              <a:t> black)</a:t>
            </a:r>
          </a:p>
        </p:txBody>
      </p:sp>
      <p:sp>
        <p:nvSpPr>
          <p:cNvPr id="17" name="Rectangle 16">
            <a:extLst>
              <a:ext uri="{FF2B5EF4-FFF2-40B4-BE49-F238E27FC236}">
                <a16:creationId xmlns:a16="http://schemas.microsoft.com/office/drawing/2014/main" id="{F40046A6-B678-44A7-8CBC-47A94D4D12FE}"/>
              </a:ext>
            </a:extLst>
          </p:cNvPr>
          <p:cNvSpPr/>
          <p:nvPr userDrawn="1"/>
        </p:nvSpPr>
        <p:spPr>
          <a:xfrm>
            <a:off x="463731" y="6663756"/>
            <a:ext cx="5937330" cy="16158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450">
                <a:solidFill>
                  <a:srgbClr val="5F5F5F">
                    <a:alpha val="97000"/>
                  </a:srgbClr>
                </a:solidFill>
              </a:rPr>
              <a:t>DRAFT, PRE-DECISIONAL, DELIBERATIVE DOCUMENT – VA USE ONLY</a:t>
            </a:r>
            <a:endParaRPr lang="en-US" sz="450">
              <a:solidFill>
                <a:srgbClr val="5F5F5F">
                  <a:alpha val="97000"/>
                </a:srgbClr>
              </a:solidFill>
            </a:endParaRPr>
          </a:p>
        </p:txBody>
      </p:sp>
    </p:spTree>
    <p:extLst>
      <p:ext uri="{BB962C8B-B14F-4D97-AF65-F5344CB8AC3E}">
        <p14:creationId xmlns:p14="http://schemas.microsoft.com/office/powerpoint/2010/main" val="25579981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4C2AA8-66B4-EB47-9D43-91EC1ABAEAF9}"/>
              </a:ext>
            </a:extLst>
          </p:cNvPr>
          <p:cNvSpPr>
            <a:spLocks noGrp="1"/>
          </p:cNvSpPr>
          <p:nvPr>
            <p:ph type="pic" idx="1"/>
          </p:nvPr>
        </p:nvSpPr>
        <p:spPr>
          <a:xfrm>
            <a:off x="3887391" y="1229267"/>
            <a:ext cx="4629150" cy="4631783"/>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D3121C6-BD72-484B-B6D9-4714F5C620E6}"/>
              </a:ext>
            </a:extLst>
          </p:cNvPr>
          <p:cNvSpPr>
            <a:spLocks noGrp="1"/>
          </p:cNvSpPr>
          <p:nvPr>
            <p:ph type="body" sz="half" idx="2" hasCustomPrompt="1"/>
          </p:nvPr>
        </p:nvSpPr>
        <p:spPr>
          <a:xfrm>
            <a:off x="629842" y="2057400"/>
            <a:ext cx="312903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Body: (Calibri 16pt black) </a:t>
            </a:r>
          </a:p>
        </p:txBody>
      </p:sp>
      <p:sp>
        <p:nvSpPr>
          <p:cNvPr id="13" name="Text Placeholder 2">
            <a:extLst>
              <a:ext uri="{FF2B5EF4-FFF2-40B4-BE49-F238E27FC236}">
                <a16:creationId xmlns:a16="http://schemas.microsoft.com/office/drawing/2014/main" id="{DD1851EE-E11B-EE48-AE94-68C68F3458BC}"/>
              </a:ext>
            </a:extLst>
          </p:cNvPr>
          <p:cNvSpPr>
            <a:spLocks noGrp="1"/>
          </p:cNvSpPr>
          <p:nvPr>
            <p:ph type="body" idx="13" hasCustomPrompt="1"/>
          </p:nvPr>
        </p:nvSpPr>
        <p:spPr>
          <a:xfrm>
            <a:off x="629842" y="1229267"/>
            <a:ext cx="3129038" cy="823912"/>
          </a:xfrm>
          <a:prstGeom prst="rect">
            <a:avLst/>
          </a:prstGeom>
        </p:spPr>
        <p:txBody>
          <a:bodyPr anchor="t">
            <a:normAutofit/>
          </a:bodyPr>
          <a:lstStyle>
            <a:lvl1pPr marL="0" indent="0" algn="l">
              <a:buNone/>
              <a:defRPr sz="2250" b="1">
                <a:solidFill>
                  <a:srgbClr val="003F7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Title (Calibri 30pt blue)</a:t>
            </a:r>
          </a:p>
        </p:txBody>
      </p:sp>
      <p:pic>
        <p:nvPicPr>
          <p:cNvPr id="10" name="Picture 9">
            <a:extLst>
              <a:ext uri="{FF2B5EF4-FFF2-40B4-BE49-F238E27FC236}">
                <a16:creationId xmlns:a16="http://schemas.microsoft.com/office/drawing/2014/main" id="{0F5940D3-34C8-0B40-B3E1-234F594B15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286750" y="-251"/>
            <a:ext cx="821626" cy="1127516"/>
          </a:xfrm>
          <a:prstGeom prst="rect">
            <a:avLst/>
          </a:prstGeom>
        </p:spPr>
      </p:pic>
      <p:pic>
        <p:nvPicPr>
          <p:cNvPr id="14" name="Picture 13">
            <a:extLst>
              <a:ext uri="{FF2B5EF4-FFF2-40B4-BE49-F238E27FC236}">
                <a16:creationId xmlns:a16="http://schemas.microsoft.com/office/drawing/2014/main" id="{DFE73040-C5E0-D243-A97D-C697DBB3CB6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165" y="-226625"/>
            <a:ext cx="974192" cy="1603564"/>
          </a:xfrm>
          <a:prstGeom prst="rect">
            <a:avLst/>
          </a:prstGeom>
        </p:spPr>
      </p:pic>
      <p:sp>
        <p:nvSpPr>
          <p:cNvPr id="15" name="Title 1">
            <a:extLst>
              <a:ext uri="{FF2B5EF4-FFF2-40B4-BE49-F238E27FC236}">
                <a16:creationId xmlns:a16="http://schemas.microsoft.com/office/drawing/2014/main" id="{4DAC75D0-087F-5B41-B714-3C29C5424F43}"/>
              </a:ext>
            </a:extLst>
          </p:cNvPr>
          <p:cNvSpPr>
            <a:spLocks noGrp="1"/>
          </p:cNvSpPr>
          <p:nvPr>
            <p:ph type="title" hasCustomPrompt="1"/>
          </p:nvPr>
        </p:nvSpPr>
        <p:spPr>
          <a:xfrm>
            <a:off x="982357" y="321623"/>
            <a:ext cx="6736255" cy="567204"/>
          </a:xfrm>
        </p:spPr>
        <p:txBody>
          <a:bodyPr>
            <a:normAutofit/>
          </a:bodyPr>
          <a:lstStyle>
            <a:lvl1pPr>
              <a:defRPr sz="2700" b="1">
                <a:solidFill>
                  <a:srgbClr val="193460"/>
                </a:solidFill>
                <a:latin typeface="Calibri" panose="020F0502020204030204" pitchFamily="34" charset="0"/>
                <a:cs typeface="Calibri" panose="020F0502020204030204" pitchFamily="34" charset="0"/>
              </a:defRPr>
            </a:lvl1pPr>
          </a:lstStyle>
          <a:p>
            <a:r>
              <a:rPr lang="en-US"/>
              <a:t>Title: Calibri Bold 36 </a:t>
            </a:r>
            <a:r>
              <a:rPr lang="en-US" err="1"/>
              <a:t>pt</a:t>
            </a:r>
            <a:r>
              <a:rPr lang="en-US"/>
              <a:t> blue </a:t>
            </a:r>
          </a:p>
        </p:txBody>
      </p:sp>
      <p:sp>
        <p:nvSpPr>
          <p:cNvPr id="11" name="Date Placeholder 3">
            <a:extLst>
              <a:ext uri="{FF2B5EF4-FFF2-40B4-BE49-F238E27FC236}">
                <a16:creationId xmlns:a16="http://schemas.microsoft.com/office/drawing/2014/main" id="{EB748C64-1085-F040-BA9B-A1298FDCDE5C}"/>
              </a:ext>
            </a:extLst>
          </p:cNvPr>
          <p:cNvSpPr txBox="1">
            <a:spLocks/>
          </p:cNvSpPr>
          <p:nvPr userDrawn="1"/>
        </p:nvSpPr>
        <p:spPr>
          <a:xfrm>
            <a:off x="2940435" y="6359244"/>
            <a:ext cx="3671107" cy="372038"/>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rgbClr val="003F7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a:t>VA Electronic Health Record Modernization</a:t>
            </a:r>
          </a:p>
        </p:txBody>
      </p:sp>
      <p:sp>
        <p:nvSpPr>
          <p:cNvPr id="16" name="Rectangle 15">
            <a:extLst>
              <a:ext uri="{FF2B5EF4-FFF2-40B4-BE49-F238E27FC236}">
                <a16:creationId xmlns:a16="http://schemas.microsoft.com/office/drawing/2014/main" id="{295CE8FC-3105-4310-A011-2A611A475D21}"/>
              </a:ext>
            </a:extLst>
          </p:cNvPr>
          <p:cNvSpPr/>
          <p:nvPr userDrawn="1"/>
        </p:nvSpPr>
        <p:spPr>
          <a:xfrm>
            <a:off x="463731" y="6663756"/>
            <a:ext cx="5937330" cy="16158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450">
                <a:solidFill>
                  <a:srgbClr val="5F5F5F">
                    <a:alpha val="97000"/>
                  </a:srgbClr>
                </a:solidFill>
              </a:rPr>
              <a:t>DRAFT, PRE-DECISIONAL, DELIBERATIVE DOCUMENT – VA USE ONLY</a:t>
            </a:r>
            <a:endParaRPr lang="en-US" sz="450">
              <a:solidFill>
                <a:srgbClr val="5F5F5F">
                  <a:alpha val="97000"/>
                </a:srgbClr>
              </a:solidFill>
            </a:endParaRPr>
          </a:p>
        </p:txBody>
      </p:sp>
    </p:spTree>
    <p:extLst>
      <p:ext uri="{BB962C8B-B14F-4D97-AF65-F5344CB8AC3E}">
        <p14:creationId xmlns:p14="http://schemas.microsoft.com/office/powerpoint/2010/main" val="9856096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E4F609A-6179-AC46-981F-7E2E3C87C65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286750" y="-251"/>
            <a:ext cx="821626" cy="1127516"/>
          </a:xfrm>
          <a:prstGeom prst="rect">
            <a:avLst/>
          </a:prstGeom>
        </p:spPr>
      </p:pic>
      <p:pic>
        <p:nvPicPr>
          <p:cNvPr id="11" name="Picture 10">
            <a:extLst>
              <a:ext uri="{FF2B5EF4-FFF2-40B4-BE49-F238E27FC236}">
                <a16:creationId xmlns:a16="http://schemas.microsoft.com/office/drawing/2014/main" id="{1FB041E6-BADB-F942-8B31-A542AE8DAAF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165" y="-226625"/>
            <a:ext cx="974192" cy="1603564"/>
          </a:xfrm>
          <a:prstGeom prst="rect">
            <a:avLst/>
          </a:prstGeom>
        </p:spPr>
      </p:pic>
      <p:sp>
        <p:nvSpPr>
          <p:cNvPr id="8" name="Title 1">
            <a:extLst>
              <a:ext uri="{FF2B5EF4-FFF2-40B4-BE49-F238E27FC236}">
                <a16:creationId xmlns:a16="http://schemas.microsoft.com/office/drawing/2014/main" id="{A1037FE9-C4B6-B441-B37A-1C2D37444F08}"/>
              </a:ext>
            </a:extLst>
          </p:cNvPr>
          <p:cNvSpPr>
            <a:spLocks noGrp="1"/>
          </p:cNvSpPr>
          <p:nvPr>
            <p:ph type="title" hasCustomPrompt="1"/>
          </p:nvPr>
        </p:nvSpPr>
        <p:spPr>
          <a:xfrm>
            <a:off x="982357" y="321623"/>
            <a:ext cx="6736255" cy="567204"/>
          </a:xfrm>
        </p:spPr>
        <p:txBody>
          <a:bodyPr>
            <a:normAutofit/>
          </a:bodyPr>
          <a:lstStyle>
            <a:lvl1pPr>
              <a:defRPr sz="2700" b="1">
                <a:solidFill>
                  <a:srgbClr val="193460"/>
                </a:solidFill>
                <a:latin typeface="Calibri" panose="020F0502020204030204" pitchFamily="34" charset="0"/>
                <a:cs typeface="Calibri" panose="020F0502020204030204" pitchFamily="34" charset="0"/>
              </a:defRPr>
            </a:lvl1pPr>
          </a:lstStyle>
          <a:p>
            <a:r>
              <a:rPr lang="en-US"/>
              <a:t>Title: Calibri Bold 36 </a:t>
            </a:r>
            <a:r>
              <a:rPr lang="en-US" err="1"/>
              <a:t>pt</a:t>
            </a:r>
            <a:r>
              <a:rPr lang="en-US"/>
              <a:t> blue </a:t>
            </a:r>
          </a:p>
        </p:txBody>
      </p:sp>
      <p:sp>
        <p:nvSpPr>
          <p:cNvPr id="10" name="Date Placeholder 3">
            <a:extLst>
              <a:ext uri="{FF2B5EF4-FFF2-40B4-BE49-F238E27FC236}">
                <a16:creationId xmlns:a16="http://schemas.microsoft.com/office/drawing/2014/main" id="{AEEEC592-EAF4-044A-9542-EFADD6E554C4}"/>
              </a:ext>
            </a:extLst>
          </p:cNvPr>
          <p:cNvSpPr txBox="1">
            <a:spLocks/>
          </p:cNvSpPr>
          <p:nvPr userDrawn="1"/>
        </p:nvSpPr>
        <p:spPr>
          <a:xfrm>
            <a:off x="2940435" y="6359244"/>
            <a:ext cx="3671107" cy="372038"/>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rgbClr val="003F7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a:t>VA Electronic Health Record Modernization</a:t>
            </a:r>
          </a:p>
        </p:txBody>
      </p:sp>
      <p:sp>
        <p:nvSpPr>
          <p:cNvPr id="12" name="Content Placeholder 2">
            <a:extLst>
              <a:ext uri="{FF2B5EF4-FFF2-40B4-BE49-F238E27FC236}">
                <a16:creationId xmlns:a16="http://schemas.microsoft.com/office/drawing/2014/main" id="{1A9B5BFC-F6E5-2B4C-BB4C-ABB7BC9FBB20}"/>
              </a:ext>
            </a:extLst>
          </p:cNvPr>
          <p:cNvSpPr>
            <a:spLocks noGrp="1"/>
          </p:cNvSpPr>
          <p:nvPr>
            <p:ph idx="15" hasCustomPrompt="1"/>
          </p:nvPr>
        </p:nvSpPr>
        <p:spPr>
          <a:xfrm rot="5400000">
            <a:off x="2151811" y="-71022"/>
            <a:ext cx="4686977" cy="7582904"/>
          </a:xfrm>
          <a:prstGeom prst="rect">
            <a:avLst/>
          </a:prstGeom>
        </p:spPr>
        <p:txBody>
          <a:bodyPr/>
          <a:lstStyle>
            <a:lvl1pPr>
              <a:buClr>
                <a:schemeClr val="tx1"/>
              </a:buClr>
              <a:defRPr sz="2100"/>
            </a:lvl1pPr>
            <a:lvl2pPr marL="655796" indent="-218599">
              <a:buClr>
                <a:schemeClr val="tx1"/>
              </a:buClr>
              <a:buFont typeface="Wingdings" pitchFamily="2" charset="2"/>
              <a:buChar char="§"/>
              <a:defRPr sz="1800"/>
            </a:lvl2pPr>
            <a:lvl3pPr marL="1092994" indent="-218599">
              <a:buClr>
                <a:schemeClr val="tx1"/>
              </a:buClr>
              <a:buFont typeface=".AppleSystemUIFont"/>
              <a:buChar char="–"/>
              <a:defRPr sz="1500"/>
            </a:lvl3pPr>
            <a:lvl4pPr>
              <a:buClr>
                <a:schemeClr val="tx1"/>
              </a:buClr>
              <a:defRPr sz="1800"/>
            </a:lvl4pPr>
            <a:lvl5pPr>
              <a:buClr>
                <a:schemeClr val="tx1"/>
              </a:buClr>
              <a:defRPr sz="1500"/>
            </a:lvl5pPr>
          </a:lstStyle>
          <a:p>
            <a:pPr lvl="0"/>
            <a:r>
              <a:rPr lang="en-US"/>
              <a:t>First level (Calibri 28 </a:t>
            </a:r>
            <a:r>
              <a:rPr lang="en-US" err="1"/>
              <a:t>pt</a:t>
            </a:r>
            <a:r>
              <a:rPr lang="en-US"/>
              <a:t> black)</a:t>
            </a:r>
          </a:p>
          <a:p>
            <a:pPr lvl="1"/>
            <a:r>
              <a:rPr lang="en-US"/>
              <a:t>Second level (Calibri 24 </a:t>
            </a:r>
            <a:r>
              <a:rPr lang="en-US" err="1"/>
              <a:t>pt</a:t>
            </a:r>
            <a:r>
              <a:rPr lang="en-US"/>
              <a:t> black)</a:t>
            </a:r>
          </a:p>
          <a:p>
            <a:pPr lvl="2"/>
            <a:r>
              <a:rPr lang="en-US"/>
              <a:t>Third level (Calibri 20 </a:t>
            </a:r>
            <a:r>
              <a:rPr lang="en-US" err="1"/>
              <a:t>pt</a:t>
            </a:r>
            <a:r>
              <a:rPr lang="en-US"/>
              <a:t> black)</a:t>
            </a:r>
          </a:p>
        </p:txBody>
      </p:sp>
      <p:sp>
        <p:nvSpPr>
          <p:cNvPr id="15" name="Rectangle 14">
            <a:extLst>
              <a:ext uri="{FF2B5EF4-FFF2-40B4-BE49-F238E27FC236}">
                <a16:creationId xmlns:a16="http://schemas.microsoft.com/office/drawing/2014/main" id="{056945F7-ECD2-4458-AE81-1C311506DB7D}"/>
              </a:ext>
            </a:extLst>
          </p:cNvPr>
          <p:cNvSpPr/>
          <p:nvPr userDrawn="1"/>
        </p:nvSpPr>
        <p:spPr>
          <a:xfrm>
            <a:off x="463731" y="6663756"/>
            <a:ext cx="5937330" cy="16158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450">
                <a:solidFill>
                  <a:srgbClr val="5F5F5F">
                    <a:alpha val="97000"/>
                  </a:srgbClr>
                </a:solidFill>
              </a:rPr>
              <a:t>DRAFT, PRE-DECISIONAL, DELIBERATIVE DOCUMENT – VA USE ONLY</a:t>
            </a:r>
            <a:endParaRPr lang="en-US" sz="450">
              <a:solidFill>
                <a:srgbClr val="5F5F5F">
                  <a:alpha val="97000"/>
                </a:srgbClr>
              </a:solidFill>
            </a:endParaRPr>
          </a:p>
        </p:txBody>
      </p:sp>
    </p:spTree>
    <p:extLst>
      <p:ext uri="{BB962C8B-B14F-4D97-AF65-F5344CB8AC3E}">
        <p14:creationId xmlns:p14="http://schemas.microsoft.com/office/powerpoint/2010/main" val="15338338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104AB7-71E2-0A4C-A989-CEF4592A387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286750" y="-251"/>
            <a:ext cx="821626" cy="1127516"/>
          </a:xfrm>
          <a:prstGeom prst="rect">
            <a:avLst/>
          </a:prstGeom>
        </p:spPr>
      </p:pic>
      <p:pic>
        <p:nvPicPr>
          <p:cNvPr id="10" name="Picture 9">
            <a:extLst>
              <a:ext uri="{FF2B5EF4-FFF2-40B4-BE49-F238E27FC236}">
                <a16:creationId xmlns:a16="http://schemas.microsoft.com/office/drawing/2014/main" id="{7E23501F-7752-3C4B-9896-1BC95D91B30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165" y="-226625"/>
            <a:ext cx="974192" cy="1603564"/>
          </a:xfrm>
          <a:prstGeom prst="rect">
            <a:avLst/>
          </a:prstGeom>
        </p:spPr>
      </p:pic>
      <p:sp>
        <p:nvSpPr>
          <p:cNvPr id="8" name="Title 1">
            <a:extLst>
              <a:ext uri="{FF2B5EF4-FFF2-40B4-BE49-F238E27FC236}">
                <a16:creationId xmlns:a16="http://schemas.microsoft.com/office/drawing/2014/main" id="{78C8BD2B-48F1-D547-BADF-86C18FAD8D11}"/>
              </a:ext>
            </a:extLst>
          </p:cNvPr>
          <p:cNvSpPr>
            <a:spLocks noGrp="1"/>
          </p:cNvSpPr>
          <p:nvPr>
            <p:ph type="title" hasCustomPrompt="1"/>
          </p:nvPr>
        </p:nvSpPr>
        <p:spPr>
          <a:xfrm>
            <a:off x="982357" y="321623"/>
            <a:ext cx="6736255" cy="567204"/>
          </a:xfrm>
        </p:spPr>
        <p:txBody>
          <a:bodyPr>
            <a:normAutofit/>
          </a:bodyPr>
          <a:lstStyle>
            <a:lvl1pPr>
              <a:defRPr sz="2700" b="1">
                <a:solidFill>
                  <a:srgbClr val="193460"/>
                </a:solidFill>
                <a:latin typeface="Calibri" panose="020F0502020204030204" pitchFamily="34" charset="0"/>
                <a:cs typeface="Calibri" panose="020F0502020204030204" pitchFamily="34" charset="0"/>
              </a:defRPr>
            </a:lvl1pPr>
          </a:lstStyle>
          <a:p>
            <a:r>
              <a:rPr lang="en-US"/>
              <a:t>Contact Information </a:t>
            </a:r>
          </a:p>
        </p:txBody>
      </p:sp>
      <p:sp>
        <p:nvSpPr>
          <p:cNvPr id="2" name="TextBox 1">
            <a:extLst>
              <a:ext uri="{FF2B5EF4-FFF2-40B4-BE49-F238E27FC236}">
                <a16:creationId xmlns:a16="http://schemas.microsoft.com/office/drawing/2014/main" id="{223CC327-586D-C14E-80B8-11EF04DBE631}"/>
              </a:ext>
            </a:extLst>
          </p:cNvPr>
          <p:cNvSpPr txBox="1"/>
          <p:nvPr userDrawn="1"/>
        </p:nvSpPr>
        <p:spPr>
          <a:xfrm>
            <a:off x="2183731" y="2827420"/>
            <a:ext cx="4427810" cy="2562240"/>
          </a:xfrm>
          <a:prstGeom prst="rect">
            <a:avLst/>
          </a:prstGeom>
          <a:noFill/>
        </p:spPr>
        <p:txBody>
          <a:bodyPr wrap="square" rtlCol="0">
            <a:spAutoFit/>
          </a:bodyPr>
          <a:lstStyle/>
          <a:p>
            <a:pPr algn="ctr" defTabSz="685800"/>
            <a:r>
              <a:rPr lang="en-US" sz="2100" b="1">
                <a:solidFill>
                  <a:srgbClr val="000000"/>
                </a:solidFill>
              </a:rPr>
              <a:t>Contact EHRM</a:t>
            </a:r>
          </a:p>
          <a:p>
            <a:pPr algn="ctr" defTabSz="685800"/>
            <a:r>
              <a:rPr lang="en-US" sz="2100">
                <a:solidFill>
                  <a:srgbClr val="000000"/>
                </a:solidFill>
                <a:hlinkClick r:id="rId4"/>
              </a:rPr>
              <a:t>ehrmpeocommunications@va.gov</a:t>
            </a:r>
            <a:endParaRPr lang="en-US" sz="2100">
              <a:solidFill>
                <a:srgbClr val="000000"/>
              </a:solidFill>
            </a:endParaRPr>
          </a:p>
          <a:p>
            <a:pPr algn="ctr" defTabSz="685800"/>
            <a:endParaRPr lang="en-US" sz="2100" b="1">
              <a:solidFill>
                <a:srgbClr val="000000"/>
              </a:solidFill>
            </a:endParaRPr>
          </a:p>
          <a:p>
            <a:pPr algn="ctr" defTabSz="685800"/>
            <a:r>
              <a:rPr lang="en-US" sz="2100" b="1">
                <a:solidFill>
                  <a:srgbClr val="000000"/>
                </a:solidFill>
              </a:rPr>
              <a:t>Learn more</a:t>
            </a:r>
          </a:p>
          <a:p>
            <a:pPr algn="ctr" defTabSz="685800"/>
            <a:r>
              <a:rPr lang="en-US" sz="2100">
                <a:solidFill>
                  <a:srgbClr val="000000"/>
                </a:solidFill>
                <a:hlinkClick r:id="rId5"/>
              </a:rPr>
              <a:t>www.ehrm.va.gov</a:t>
            </a:r>
            <a:endParaRPr lang="en-US" sz="2100">
              <a:solidFill>
                <a:srgbClr val="000000"/>
              </a:solidFill>
            </a:endParaRPr>
          </a:p>
          <a:p>
            <a:pPr algn="ctr" defTabSz="685800"/>
            <a:endParaRPr lang="en-US" sz="2100">
              <a:solidFill>
                <a:srgbClr val="000000"/>
              </a:solidFill>
            </a:endParaRPr>
          </a:p>
          <a:p>
            <a:pPr algn="ctr" defTabSz="685800"/>
            <a:endParaRPr lang="en-US" sz="2100">
              <a:solidFill>
                <a:srgbClr val="000000"/>
              </a:solidFill>
            </a:endParaRPr>
          </a:p>
          <a:p>
            <a:pPr defTabSz="685800"/>
            <a:endParaRPr lang="en-US" sz="1350">
              <a:solidFill>
                <a:srgbClr val="000000"/>
              </a:solidFill>
            </a:endParaRPr>
          </a:p>
        </p:txBody>
      </p:sp>
      <p:sp>
        <p:nvSpPr>
          <p:cNvPr id="11" name="Date Placeholder 3">
            <a:extLst>
              <a:ext uri="{FF2B5EF4-FFF2-40B4-BE49-F238E27FC236}">
                <a16:creationId xmlns:a16="http://schemas.microsoft.com/office/drawing/2014/main" id="{17BEA975-DA8E-974F-9772-5568B705090B}"/>
              </a:ext>
            </a:extLst>
          </p:cNvPr>
          <p:cNvSpPr txBox="1">
            <a:spLocks/>
          </p:cNvSpPr>
          <p:nvPr userDrawn="1"/>
        </p:nvSpPr>
        <p:spPr>
          <a:xfrm>
            <a:off x="2940435" y="6359244"/>
            <a:ext cx="3671107" cy="372038"/>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rgbClr val="003F7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a:t>VA Electronic Health Record Modernization</a:t>
            </a:r>
          </a:p>
        </p:txBody>
      </p:sp>
      <p:sp>
        <p:nvSpPr>
          <p:cNvPr id="13" name="Rectangle 12">
            <a:extLst>
              <a:ext uri="{FF2B5EF4-FFF2-40B4-BE49-F238E27FC236}">
                <a16:creationId xmlns:a16="http://schemas.microsoft.com/office/drawing/2014/main" id="{845ABFD4-F45B-4C6A-8BFF-C8BD3A7C3B57}"/>
              </a:ext>
            </a:extLst>
          </p:cNvPr>
          <p:cNvSpPr/>
          <p:nvPr userDrawn="1"/>
        </p:nvSpPr>
        <p:spPr>
          <a:xfrm>
            <a:off x="463731" y="6663756"/>
            <a:ext cx="5937330" cy="16158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450">
                <a:solidFill>
                  <a:srgbClr val="5F5F5F">
                    <a:alpha val="97000"/>
                  </a:srgbClr>
                </a:solidFill>
              </a:rPr>
              <a:t>DRAFT, PRE-DECISIONAL, DELIBERATIVE DOCUMENT – VA USE ONLY</a:t>
            </a:r>
            <a:endParaRPr lang="en-US" sz="450">
              <a:solidFill>
                <a:srgbClr val="5F5F5F">
                  <a:alpha val="97000"/>
                </a:srgbClr>
              </a:solidFill>
            </a:endParaRPr>
          </a:p>
        </p:txBody>
      </p:sp>
    </p:spTree>
    <p:extLst>
      <p:ext uri="{BB962C8B-B14F-4D97-AF65-F5344CB8AC3E}">
        <p14:creationId xmlns:p14="http://schemas.microsoft.com/office/powerpoint/2010/main" val="11572997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151683C6-3AC1-9641-ADCA-3F57882521B5}"/>
              </a:ext>
            </a:extLst>
          </p:cNvPr>
          <p:cNvSpPr txBox="1">
            <a:spLocks/>
          </p:cNvSpPr>
          <p:nvPr userDrawn="1"/>
        </p:nvSpPr>
        <p:spPr>
          <a:xfrm>
            <a:off x="2940435" y="6359244"/>
            <a:ext cx="3671107" cy="372038"/>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rgbClr val="003F7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a:t>VA Electronic Health Record Modernization</a:t>
            </a:r>
          </a:p>
        </p:txBody>
      </p:sp>
      <p:pic>
        <p:nvPicPr>
          <p:cNvPr id="21" name="Picture 20">
            <a:extLst>
              <a:ext uri="{FF2B5EF4-FFF2-40B4-BE49-F238E27FC236}">
                <a16:creationId xmlns:a16="http://schemas.microsoft.com/office/drawing/2014/main" id="{8736DE2B-58CE-4B41-87A4-EFFE999921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286750" y="-251"/>
            <a:ext cx="821626" cy="1127516"/>
          </a:xfrm>
          <a:prstGeom prst="rect">
            <a:avLst/>
          </a:prstGeom>
        </p:spPr>
      </p:pic>
      <p:sp>
        <p:nvSpPr>
          <p:cNvPr id="9" name="Title 1">
            <a:extLst>
              <a:ext uri="{FF2B5EF4-FFF2-40B4-BE49-F238E27FC236}">
                <a16:creationId xmlns:a16="http://schemas.microsoft.com/office/drawing/2014/main" id="{A2C478CA-B551-D644-BB09-BC054D6B2ADD}"/>
              </a:ext>
            </a:extLst>
          </p:cNvPr>
          <p:cNvSpPr>
            <a:spLocks noGrp="1"/>
          </p:cNvSpPr>
          <p:nvPr>
            <p:ph type="title" hasCustomPrompt="1"/>
          </p:nvPr>
        </p:nvSpPr>
        <p:spPr>
          <a:xfrm>
            <a:off x="982357" y="321623"/>
            <a:ext cx="6736255" cy="567204"/>
          </a:xfrm>
        </p:spPr>
        <p:txBody>
          <a:bodyPr>
            <a:normAutofit/>
          </a:bodyPr>
          <a:lstStyle>
            <a:lvl1pPr>
              <a:defRPr sz="2700" b="1">
                <a:solidFill>
                  <a:srgbClr val="193460"/>
                </a:solidFill>
                <a:latin typeface="Calibri" panose="020F0502020204030204" pitchFamily="34" charset="0"/>
                <a:cs typeface="Calibri" panose="020F0502020204030204" pitchFamily="34" charset="0"/>
              </a:defRPr>
            </a:lvl1pPr>
          </a:lstStyle>
          <a:p>
            <a:r>
              <a:rPr lang="en-US"/>
              <a:t>Title: Calibri Bold 36 </a:t>
            </a:r>
            <a:r>
              <a:rPr lang="en-US" err="1"/>
              <a:t>pt</a:t>
            </a:r>
            <a:r>
              <a:rPr lang="en-US"/>
              <a:t> blue </a:t>
            </a:r>
          </a:p>
        </p:txBody>
      </p:sp>
      <p:pic>
        <p:nvPicPr>
          <p:cNvPr id="10" name="Picture 9">
            <a:extLst>
              <a:ext uri="{FF2B5EF4-FFF2-40B4-BE49-F238E27FC236}">
                <a16:creationId xmlns:a16="http://schemas.microsoft.com/office/drawing/2014/main" id="{76F02334-0723-E142-BD7C-532DD06F949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165" y="-238982"/>
            <a:ext cx="974192" cy="1603564"/>
          </a:xfrm>
          <a:prstGeom prst="rect">
            <a:avLst/>
          </a:prstGeom>
        </p:spPr>
      </p:pic>
      <p:sp>
        <p:nvSpPr>
          <p:cNvPr id="11" name="Content Placeholder 2">
            <a:extLst>
              <a:ext uri="{FF2B5EF4-FFF2-40B4-BE49-F238E27FC236}">
                <a16:creationId xmlns:a16="http://schemas.microsoft.com/office/drawing/2014/main" id="{EF05DF5B-9523-154D-AEF8-B1385FF0DCBF}"/>
              </a:ext>
            </a:extLst>
          </p:cNvPr>
          <p:cNvSpPr>
            <a:spLocks noGrp="1"/>
          </p:cNvSpPr>
          <p:nvPr>
            <p:ph idx="13" hasCustomPrompt="1"/>
          </p:nvPr>
        </p:nvSpPr>
        <p:spPr>
          <a:xfrm>
            <a:off x="731520" y="1479873"/>
            <a:ext cx="7732696" cy="4647847"/>
          </a:xfrm>
          <a:prstGeom prst="rect">
            <a:avLst/>
          </a:prstGeom>
        </p:spPr>
        <p:txBody>
          <a:bodyPr/>
          <a:lstStyle>
            <a:lvl1pPr>
              <a:buClr>
                <a:schemeClr val="tx1"/>
              </a:buClr>
              <a:defRPr sz="2100"/>
            </a:lvl1pPr>
            <a:lvl2pPr marL="655796" indent="-218599">
              <a:buClr>
                <a:schemeClr val="tx1"/>
              </a:buClr>
              <a:buFont typeface="Wingdings" pitchFamily="2" charset="2"/>
              <a:buChar char="§"/>
              <a:defRPr sz="1800"/>
            </a:lvl2pPr>
            <a:lvl3pPr marL="1092994" indent="-218599">
              <a:buClr>
                <a:schemeClr val="tx1"/>
              </a:buClr>
              <a:buFont typeface=".AppleSystemUIFont"/>
              <a:buChar char="–"/>
              <a:defRPr sz="1500"/>
            </a:lvl3pPr>
            <a:lvl4pPr>
              <a:buClr>
                <a:schemeClr val="tx1"/>
              </a:buClr>
              <a:defRPr sz="1800"/>
            </a:lvl4pPr>
            <a:lvl5pPr>
              <a:buClr>
                <a:schemeClr val="tx1"/>
              </a:buClr>
              <a:defRPr sz="1500"/>
            </a:lvl5pPr>
          </a:lstStyle>
          <a:p>
            <a:pPr lvl="0"/>
            <a:r>
              <a:rPr lang="en-US"/>
              <a:t>First level (Calibri 28 </a:t>
            </a:r>
            <a:r>
              <a:rPr lang="en-US" err="1"/>
              <a:t>pt</a:t>
            </a:r>
            <a:r>
              <a:rPr lang="en-US"/>
              <a:t> black)</a:t>
            </a:r>
          </a:p>
          <a:p>
            <a:pPr lvl="1"/>
            <a:r>
              <a:rPr lang="en-US"/>
              <a:t>Second level (Calibri 24 </a:t>
            </a:r>
            <a:r>
              <a:rPr lang="en-US" err="1"/>
              <a:t>pt</a:t>
            </a:r>
            <a:r>
              <a:rPr lang="en-US"/>
              <a:t> black)</a:t>
            </a:r>
          </a:p>
          <a:p>
            <a:pPr lvl="2"/>
            <a:r>
              <a:rPr lang="en-US"/>
              <a:t>Third level (Calibri 20 </a:t>
            </a:r>
            <a:r>
              <a:rPr lang="en-US" err="1"/>
              <a:t>pt</a:t>
            </a:r>
            <a:r>
              <a:rPr lang="en-US"/>
              <a:t> black)</a:t>
            </a:r>
          </a:p>
        </p:txBody>
      </p:sp>
      <p:sp>
        <p:nvSpPr>
          <p:cNvPr id="12" name="Rectangle 11">
            <a:extLst>
              <a:ext uri="{FF2B5EF4-FFF2-40B4-BE49-F238E27FC236}">
                <a16:creationId xmlns:a16="http://schemas.microsoft.com/office/drawing/2014/main" id="{B893C1F3-050A-4640-A30F-FD99A7999EE8}"/>
              </a:ext>
            </a:extLst>
          </p:cNvPr>
          <p:cNvSpPr/>
          <p:nvPr userDrawn="1"/>
        </p:nvSpPr>
        <p:spPr>
          <a:xfrm>
            <a:off x="463731" y="6663756"/>
            <a:ext cx="5937330" cy="16158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450">
                <a:solidFill>
                  <a:srgbClr val="5F5F5F">
                    <a:alpha val="97000"/>
                  </a:srgbClr>
                </a:solidFill>
              </a:rPr>
              <a:t>DRAFT, PRE-DECISIONAL, DELIBERATIVE DOCUMENT – VA USE ONLY</a:t>
            </a:r>
            <a:endParaRPr lang="en-US" sz="450">
              <a:solidFill>
                <a:srgbClr val="5F5F5F">
                  <a:alpha val="97000"/>
                </a:srgbClr>
              </a:solidFill>
            </a:endParaRPr>
          </a:p>
        </p:txBody>
      </p:sp>
    </p:spTree>
    <p:extLst>
      <p:ext uri="{BB962C8B-B14F-4D97-AF65-F5344CB8AC3E}">
        <p14:creationId xmlns:p14="http://schemas.microsoft.com/office/powerpoint/2010/main" val="3233253541"/>
      </p:ext>
    </p:extLst>
  </p:cSld>
  <p:clrMapOvr>
    <a:masterClrMapping/>
  </p:clrMapOvr>
  <p:extLst>
    <p:ext uri="{DCECCB84-F9BA-43D5-87BE-67443E8EF086}">
      <p15:sldGuideLst xmlns:p15="http://schemas.microsoft.com/office/powerpoint/2012/main">
        <p15:guide id="1" orient="horz">
          <p15:clr>
            <a:srgbClr val="FBAE40"/>
          </p15:clr>
        </p15:guide>
        <p15:guide id="2" pos="756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C3D38-C685-2240-9ED2-0107F2F702CF}"/>
              </a:ext>
            </a:extLst>
          </p:cNvPr>
          <p:cNvSpPr>
            <a:spLocks noGrp="1"/>
          </p:cNvSpPr>
          <p:nvPr>
            <p:ph type="title" hasCustomPrompt="1"/>
          </p:nvPr>
        </p:nvSpPr>
        <p:spPr>
          <a:xfrm>
            <a:off x="623888" y="1478047"/>
            <a:ext cx="7886700" cy="2120939"/>
          </a:xfrm>
        </p:spPr>
        <p:txBody>
          <a:bodyPr anchor="b"/>
          <a:lstStyle>
            <a:lvl1pPr>
              <a:defRPr sz="4500" b="1">
                <a:solidFill>
                  <a:srgbClr val="003F72"/>
                </a:solidFill>
                <a:latin typeface="Calibri" panose="020F0502020204030204" pitchFamily="34" charset="0"/>
                <a:cs typeface="Calibri" panose="020F0502020204030204" pitchFamily="34" charset="0"/>
              </a:defRPr>
            </a:lvl1pPr>
          </a:lstStyle>
          <a:p>
            <a:r>
              <a:rPr lang="en-US"/>
              <a:t>Title: Calibri Bold 60 </a:t>
            </a:r>
            <a:r>
              <a:rPr lang="en-US" err="1"/>
              <a:t>pt</a:t>
            </a:r>
            <a:r>
              <a:rPr lang="en-US"/>
              <a:t> blue</a:t>
            </a:r>
          </a:p>
        </p:txBody>
      </p:sp>
      <p:sp>
        <p:nvSpPr>
          <p:cNvPr id="3" name="Text Placeholder 2">
            <a:extLst>
              <a:ext uri="{FF2B5EF4-FFF2-40B4-BE49-F238E27FC236}">
                <a16:creationId xmlns:a16="http://schemas.microsoft.com/office/drawing/2014/main" id="{800CA29B-1EC1-4D49-90E7-C3C0260CF1F0}"/>
              </a:ext>
            </a:extLst>
          </p:cNvPr>
          <p:cNvSpPr>
            <a:spLocks noGrp="1"/>
          </p:cNvSpPr>
          <p:nvPr>
            <p:ph type="body" idx="1" hasCustomPrompt="1"/>
          </p:nvPr>
        </p:nvSpPr>
        <p:spPr>
          <a:xfrm>
            <a:off x="623888" y="3671411"/>
            <a:ext cx="7886700" cy="2418240"/>
          </a:xfrm>
          <a:prstGeom prst="rect">
            <a:avLst/>
          </a:prstGeom>
        </p:spPr>
        <p:txBody>
          <a:bodyPr/>
          <a:lstStyle>
            <a:lvl1pPr marL="0" indent="0">
              <a:buNone/>
              <a:defRPr sz="1800" b="1">
                <a:solidFill>
                  <a:schemeClr val="tx1">
                    <a:lumMod val="50000"/>
                    <a:lumOff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Subtitle: Calibri 24 </a:t>
            </a:r>
            <a:r>
              <a:rPr lang="en-US" err="1"/>
              <a:t>pt</a:t>
            </a:r>
            <a:r>
              <a:rPr lang="en-US"/>
              <a:t> gray</a:t>
            </a:r>
          </a:p>
        </p:txBody>
      </p:sp>
      <p:pic>
        <p:nvPicPr>
          <p:cNvPr id="10" name="Picture 9">
            <a:extLst>
              <a:ext uri="{FF2B5EF4-FFF2-40B4-BE49-F238E27FC236}">
                <a16:creationId xmlns:a16="http://schemas.microsoft.com/office/drawing/2014/main" id="{319B6B86-F295-FB4C-A747-7470FDB38A6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286750" y="-251"/>
            <a:ext cx="821626" cy="1127516"/>
          </a:xfrm>
          <a:prstGeom prst="rect">
            <a:avLst/>
          </a:prstGeom>
        </p:spPr>
      </p:pic>
      <p:pic>
        <p:nvPicPr>
          <p:cNvPr id="12" name="Picture 11">
            <a:extLst>
              <a:ext uri="{FF2B5EF4-FFF2-40B4-BE49-F238E27FC236}">
                <a16:creationId xmlns:a16="http://schemas.microsoft.com/office/drawing/2014/main" id="{E0040423-8D4A-2941-BBCD-09D85136CA6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165" y="-226625"/>
            <a:ext cx="974192" cy="1603564"/>
          </a:xfrm>
          <a:prstGeom prst="rect">
            <a:avLst/>
          </a:prstGeom>
        </p:spPr>
      </p:pic>
      <p:sp>
        <p:nvSpPr>
          <p:cNvPr id="15" name="Title 1">
            <a:extLst>
              <a:ext uri="{FF2B5EF4-FFF2-40B4-BE49-F238E27FC236}">
                <a16:creationId xmlns:a16="http://schemas.microsoft.com/office/drawing/2014/main" id="{1CFFEF21-60B2-A441-B51B-D22049CD1F02}"/>
              </a:ext>
            </a:extLst>
          </p:cNvPr>
          <p:cNvSpPr txBox="1">
            <a:spLocks/>
          </p:cNvSpPr>
          <p:nvPr userDrawn="1"/>
        </p:nvSpPr>
        <p:spPr>
          <a:xfrm>
            <a:off x="982357" y="336613"/>
            <a:ext cx="6736255" cy="567204"/>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600" b="1" kern="1200">
                <a:solidFill>
                  <a:srgbClr val="193460"/>
                </a:solidFill>
                <a:latin typeface="Calibri" panose="020F0502020204030204" pitchFamily="34" charset="0"/>
                <a:ea typeface="+mj-ea"/>
                <a:cs typeface="Calibri" panose="020F0502020204030204" pitchFamily="34" charset="0"/>
              </a:defRPr>
            </a:lvl1pPr>
          </a:lstStyle>
          <a:p>
            <a:r>
              <a:rPr lang="en-US" sz="2700"/>
              <a:t>Title: Calibri Bold 36 pt blue </a:t>
            </a:r>
          </a:p>
        </p:txBody>
      </p:sp>
      <p:sp>
        <p:nvSpPr>
          <p:cNvPr id="9" name="Date Placeholder 3">
            <a:extLst>
              <a:ext uri="{FF2B5EF4-FFF2-40B4-BE49-F238E27FC236}">
                <a16:creationId xmlns:a16="http://schemas.microsoft.com/office/drawing/2014/main" id="{1D9891F1-8A34-F344-9642-3E1DC3BCA4CF}"/>
              </a:ext>
            </a:extLst>
          </p:cNvPr>
          <p:cNvSpPr txBox="1">
            <a:spLocks/>
          </p:cNvSpPr>
          <p:nvPr userDrawn="1"/>
        </p:nvSpPr>
        <p:spPr>
          <a:xfrm>
            <a:off x="2940435" y="6359244"/>
            <a:ext cx="3671107" cy="372038"/>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rgbClr val="003F7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a:t>VA Electronic Health Record Modernization</a:t>
            </a:r>
          </a:p>
        </p:txBody>
      </p:sp>
      <p:sp>
        <p:nvSpPr>
          <p:cNvPr id="16" name="Rectangle 15">
            <a:extLst>
              <a:ext uri="{FF2B5EF4-FFF2-40B4-BE49-F238E27FC236}">
                <a16:creationId xmlns:a16="http://schemas.microsoft.com/office/drawing/2014/main" id="{0AC4D4BC-BA7B-4AB2-8656-84908AB3ED76}"/>
              </a:ext>
            </a:extLst>
          </p:cNvPr>
          <p:cNvSpPr/>
          <p:nvPr userDrawn="1"/>
        </p:nvSpPr>
        <p:spPr>
          <a:xfrm>
            <a:off x="463731" y="6663756"/>
            <a:ext cx="5937330" cy="16158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450">
                <a:solidFill>
                  <a:srgbClr val="5F5F5F">
                    <a:alpha val="97000"/>
                  </a:srgbClr>
                </a:solidFill>
              </a:rPr>
              <a:t>DRAFT, PRE-DECISIONAL, DELIBERATIVE DOCUMENT – VA USE ONLY</a:t>
            </a:r>
            <a:endParaRPr lang="en-US" sz="450">
              <a:solidFill>
                <a:srgbClr val="5F5F5F">
                  <a:alpha val="97000"/>
                </a:srgbClr>
              </a:solidFill>
            </a:endParaRPr>
          </a:p>
        </p:txBody>
      </p:sp>
    </p:spTree>
    <p:extLst>
      <p:ext uri="{BB962C8B-B14F-4D97-AF65-F5344CB8AC3E}">
        <p14:creationId xmlns:p14="http://schemas.microsoft.com/office/powerpoint/2010/main" val="3038448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Tree>
    <p:extLst>
      <p:ext uri="{BB962C8B-B14F-4D97-AF65-F5344CB8AC3E}">
        <p14:creationId xmlns:p14="http://schemas.microsoft.com/office/powerpoint/2010/main" val="25292514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83FA56-46C1-1A4E-BBF2-B34A948F3C2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286750" y="-251"/>
            <a:ext cx="821626" cy="1127516"/>
          </a:xfrm>
          <a:prstGeom prst="rect">
            <a:avLst/>
          </a:prstGeom>
        </p:spPr>
      </p:pic>
      <p:pic>
        <p:nvPicPr>
          <p:cNvPr id="12" name="Picture 11">
            <a:extLst>
              <a:ext uri="{FF2B5EF4-FFF2-40B4-BE49-F238E27FC236}">
                <a16:creationId xmlns:a16="http://schemas.microsoft.com/office/drawing/2014/main" id="{78929DC8-557C-B74B-9058-3B216276DE2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165" y="-226625"/>
            <a:ext cx="974192" cy="1603564"/>
          </a:xfrm>
          <a:prstGeom prst="rect">
            <a:avLst/>
          </a:prstGeom>
        </p:spPr>
      </p:pic>
      <p:sp>
        <p:nvSpPr>
          <p:cNvPr id="10" name="Title 1">
            <a:extLst>
              <a:ext uri="{FF2B5EF4-FFF2-40B4-BE49-F238E27FC236}">
                <a16:creationId xmlns:a16="http://schemas.microsoft.com/office/drawing/2014/main" id="{CE668038-EF8B-DF4C-BADC-DD34CD683BB1}"/>
              </a:ext>
            </a:extLst>
          </p:cNvPr>
          <p:cNvSpPr>
            <a:spLocks noGrp="1"/>
          </p:cNvSpPr>
          <p:nvPr>
            <p:ph type="title" hasCustomPrompt="1"/>
          </p:nvPr>
        </p:nvSpPr>
        <p:spPr>
          <a:xfrm>
            <a:off x="982357" y="321623"/>
            <a:ext cx="6736255" cy="567204"/>
          </a:xfrm>
        </p:spPr>
        <p:txBody>
          <a:bodyPr>
            <a:normAutofit/>
          </a:bodyPr>
          <a:lstStyle>
            <a:lvl1pPr>
              <a:defRPr sz="2700" b="1">
                <a:solidFill>
                  <a:srgbClr val="193460"/>
                </a:solidFill>
                <a:latin typeface="Calibri" panose="020F0502020204030204" pitchFamily="34" charset="0"/>
                <a:cs typeface="Calibri" panose="020F0502020204030204" pitchFamily="34" charset="0"/>
              </a:defRPr>
            </a:lvl1pPr>
          </a:lstStyle>
          <a:p>
            <a:r>
              <a:rPr lang="en-US"/>
              <a:t>Title: Calibri Bold 36 </a:t>
            </a:r>
            <a:r>
              <a:rPr lang="en-US" err="1"/>
              <a:t>pt</a:t>
            </a:r>
            <a:r>
              <a:rPr lang="en-US"/>
              <a:t> blue </a:t>
            </a:r>
          </a:p>
        </p:txBody>
      </p:sp>
      <p:sp>
        <p:nvSpPr>
          <p:cNvPr id="11" name="Date Placeholder 3">
            <a:extLst>
              <a:ext uri="{FF2B5EF4-FFF2-40B4-BE49-F238E27FC236}">
                <a16:creationId xmlns:a16="http://schemas.microsoft.com/office/drawing/2014/main" id="{843C1044-A100-F14C-A39E-0F7F9EB4366F}"/>
              </a:ext>
            </a:extLst>
          </p:cNvPr>
          <p:cNvSpPr txBox="1">
            <a:spLocks/>
          </p:cNvSpPr>
          <p:nvPr userDrawn="1"/>
        </p:nvSpPr>
        <p:spPr>
          <a:xfrm>
            <a:off x="2940435" y="6359244"/>
            <a:ext cx="3671107" cy="372038"/>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rgbClr val="003F7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a:t>VA Electronic Health Record Modernization</a:t>
            </a:r>
          </a:p>
        </p:txBody>
      </p:sp>
      <p:sp>
        <p:nvSpPr>
          <p:cNvPr id="14" name="Content Placeholder 2">
            <a:extLst>
              <a:ext uri="{FF2B5EF4-FFF2-40B4-BE49-F238E27FC236}">
                <a16:creationId xmlns:a16="http://schemas.microsoft.com/office/drawing/2014/main" id="{B0D5EEB8-E394-F046-8A11-D6238A9C3A57}"/>
              </a:ext>
            </a:extLst>
          </p:cNvPr>
          <p:cNvSpPr>
            <a:spLocks noGrp="1"/>
          </p:cNvSpPr>
          <p:nvPr>
            <p:ph idx="13" hasCustomPrompt="1"/>
          </p:nvPr>
        </p:nvSpPr>
        <p:spPr>
          <a:xfrm>
            <a:off x="628651" y="1480991"/>
            <a:ext cx="3886200" cy="4558862"/>
          </a:xfrm>
          <a:prstGeom prst="rect">
            <a:avLst/>
          </a:prstGeom>
        </p:spPr>
        <p:txBody>
          <a:bodyPr/>
          <a:lstStyle>
            <a:lvl1pPr>
              <a:buClr>
                <a:schemeClr val="tx1"/>
              </a:buClr>
              <a:defRPr sz="2100"/>
            </a:lvl1pPr>
            <a:lvl2pPr marL="655796" indent="-218599">
              <a:buClr>
                <a:schemeClr val="tx1"/>
              </a:buClr>
              <a:buFont typeface="Wingdings" pitchFamily="2" charset="2"/>
              <a:buChar char="§"/>
              <a:defRPr sz="1800"/>
            </a:lvl2pPr>
            <a:lvl3pPr marL="1092994" indent="-218599">
              <a:buClr>
                <a:schemeClr val="tx1"/>
              </a:buClr>
              <a:buFont typeface=".AppleSystemUIFont"/>
              <a:buChar char="–"/>
              <a:defRPr sz="1500"/>
            </a:lvl3pPr>
            <a:lvl4pPr>
              <a:buClr>
                <a:schemeClr val="tx1"/>
              </a:buClr>
              <a:defRPr sz="1800"/>
            </a:lvl4pPr>
            <a:lvl5pPr>
              <a:buClr>
                <a:schemeClr val="tx1"/>
              </a:buClr>
              <a:defRPr sz="1500"/>
            </a:lvl5pPr>
          </a:lstStyle>
          <a:p>
            <a:pPr lvl="0"/>
            <a:r>
              <a:rPr lang="en-US"/>
              <a:t>First level (Calibri 28 </a:t>
            </a:r>
            <a:r>
              <a:rPr lang="en-US" err="1"/>
              <a:t>pt</a:t>
            </a:r>
            <a:r>
              <a:rPr lang="en-US"/>
              <a:t> black)</a:t>
            </a:r>
          </a:p>
          <a:p>
            <a:pPr lvl="1"/>
            <a:r>
              <a:rPr lang="en-US"/>
              <a:t>Second level (Calibri 24 </a:t>
            </a:r>
            <a:r>
              <a:rPr lang="en-US" err="1"/>
              <a:t>pt</a:t>
            </a:r>
            <a:r>
              <a:rPr lang="en-US"/>
              <a:t> black)</a:t>
            </a:r>
          </a:p>
          <a:p>
            <a:pPr lvl="2"/>
            <a:r>
              <a:rPr lang="en-US"/>
              <a:t>Third level (Calibri 20 </a:t>
            </a:r>
            <a:r>
              <a:rPr lang="en-US" err="1"/>
              <a:t>pt</a:t>
            </a:r>
            <a:r>
              <a:rPr lang="en-US"/>
              <a:t> black)</a:t>
            </a:r>
          </a:p>
        </p:txBody>
      </p:sp>
      <p:sp>
        <p:nvSpPr>
          <p:cNvPr id="15" name="Content Placeholder 2">
            <a:extLst>
              <a:ext uri="{FF2B5EF4-FFF2-40B4-BE49-F238E27FC236}">
                <a16:creationId xmlns:a16="http://schemas.microsoft.com/office/drawing/2014/main" id="{30CD2A86-6AEC-7749-B3C3-F3F99A1B58B5}"/>
              </a:ext>
            </a:extLst>
          </p:cNvPr>
          <p:cNvSpPr>
            <a:spLocks noGrp="1"/>
          </p:cNvSpPr>
          <p:nvPr>
            <p:ph idx="14" hasCustomPrompt="1"/>
          </p:nvPr>
        </p:nvSpPr>
        <p:spPr>
          <a:xfrm>
            <a:off x="4635167" y="1480991"/>
            <a:ext cx="3886200" cy="4558862"/>
          </a:xfrm>
          <a:prstGeom prst="rect">
            <a:avLst/>
          </a:prstGeom>
        </p:spPr>
        <p:txBody>
          <a:bodyPr/>
          <a:lstStyle>
            <a:lvl1pPr>
              <a:buClr>
                <a:schemeClr val="tx1"/>
              </a:buClr>
              <a:defRPr sz="2100"/>
            </a:lvl1pPr>
            <a:lvl2pPr marL="655796" indent="-218599">
              <a:buClr>
                <a:schemeClr val="tx1"/>
              </a:buClr>
              <a:buFont typeface="Wingdings" pitchFamily="2" charset="2"/>
              <a:buChar char="§"/>
              <a:defRPr sz="1800"/>
            </a:lvl2pPr>
            <a:lvl3pPr marL="1092994" indent="-218599">
              <a:buClr>
                <a:schemeClr val="tx1"/>
              </a:buClr>
              <a:buFont typeface=".AppleSystemUIFont"/>
              <a:buChar char="–"/>
              <a:defRPr sz="1500"/>
            </a:lvl3pPr>
            <a:lvl4pPr>
              <a:buClr>
                <a:schemeClr val="tx1"/>
              </a:buClr>
              <a:defRPr sz="1800"/>
            </a:lvl4pPr>
            <a:lvl5pPr>
              <a:buClr>
                <a:schemeClr val="tx1"/>
              </a:buClr>
              <a:defRPr sz="1500"/>
            </a:lvl5pPr>
          </a:lstStyle>
          <a:p>
            <a:pPr lvl="0"/>
            <a:r>
              <a:rPr lang="en-US"/>
              <a:t>First level (Calibri 28 </a:t>
            </a:r>
            <a:r>
              <a:rPr lang="en-US" err="1"/>
              <a:t>pt</a:t>
            </a:r>
            <a:r>
              <a:rPr lang="en-US"/>
              <a:t> black)</a:t>
            </a:r>
          </a:p>
          <a:p>
            <a:pPr lvl="1"/>
            <a:r>
              <a:rPr lang="en-US"/>
              <a:t>Second level (Calibri 24 </a:t>
            </a:r>
            <a:r>
              <a:rPr lang="en-US" err="1"/>
              <a:t>pt</a:t>
            </a:r>
            <a:r>
              <a:rPr lang="en-US"/>
              <a:t> black)</a:t>
            </a:r>
          </a:p>
          <a:p>
            <a:pPr lvl="2"/>
            <a:r>
              <a:rPr lang="en-US"/>
              <a:t>Third level (Calibri 20 </a:t>
            </a:r>
            <a:r>
              <a:rPr lang="en-US" err="1"/>
              <a:t>pt</a:t>
            </a:r>
            <a:r>
              <a:rPr lang="en-US"/>
              <a:t> black)</a:t>
            </a:r>
          </a:p>
        </p:txBody>
      </p:sp>
      <p:sp>
        <p:nvSpPr>
          <p:cNvPr id="17" name="Rectangle 16">
            <a:extLst>
              <a:ext uri="{FF2B5EF4-FFF2-40B4-BE49-F238E27FC236}">
                <a16:creationId xmlns:a16="http://schemas.microsoft.com/office/drawing/2014/main" id="{45588A68-F366-47FD-9785-334DAE49B0F0}"/>
              </a:ext>
            </a:extLst>
          </p:cNvPr>
          <p:cNvSpPr/>
          <p:nvPr userDrawn="1"/>
        </p:nvSpPr>
        <p:spPr>
          <a:xfrm>
            <a:off x="463731" y="6663756"/>
            <a:ext cx="5937330" cy="16158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450">
                <a:solidFill>
                  <a:srgbClr val="5F5F5F">
                    <a:alpha val="97000"/>
                  </a:srgbClr>
                </a:solidFill>
              </a:rPr>
              <a:t>DRAFT, PRE-DECISIONAL, DELIBERATIVE DOCUMENT – VA USE ONLY</a:t>
            </a:r>
            <a:endParaRPr lang="en-US" sz="450">
              <a:solidFill>
                <a:srgbClr val="5F5F5F">
                  <a:alpha val="97000"/>
                </a:srgbClr>
              </a:solidFill>
            </a:endParaRPr>
          </a:p>
        </p:txBody>
      </p:sp>
    </p:spTree>
    <p:extLst>
      <p:ext uri="{BB962C8B-B14F-4D97-AF65-F5344CB8AC3E}">
        <p14:creationId xmlns:p14="http://schemas.microsoft.com/office/powerpoint/2010/main" val="3178764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0585EC-7942-6848-BDB6-5460422172A8}"/>
              </a:ext>
            </a:extLst>
          </p:cNvPr>
          <p:cNvSpPr>
            <a:spLocks noGrp="1"/>
          </p:cNvSpPr>
          <p:nvPr>
            <p:ph type="body" idx="1" hasCustomPrompt="1"/>
          </p:nvPr>
        </p:nvSpPr>
        <p:spPr>
          <a:xfrm>
            <a:off x="629842" y="1681163"/>
            <a:ext cx="3868340" cy="823912"/>
          </a:xfrm>
          <a:prstGeom prst="rect">
            <a:avLst/>
          </a:prstGeom>
        </p:spPr>
        <p:txBody>
          <a:bodyPr anchor="b">
            <a:normAutofit/>
          </a:bodyPr>
          <a:lstStyle>
            <a:lvl1pPr marL="0" indent="0">
              <a:buNone/>
              <a:defRPr sz="2250" b="1">
                <a:solidFill>
                  <a:srgbClr val="003F7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Title (Calibri 30pt blue)</a:t>
            </a:r>
          </a:p>
        </p:txBody>
      </p:sp>
      <p:sp>
        <p:nvSpPr>
          <p:cNvPr id="5" name="Text Placeholder 4">
            <a:extLst>
              <a:ext uri="{FF2B5EF4-FFF2-40B4-BE49-F238E27FC236}">
                <a16:creationId xmlns:a16="http://schemas.microsoft.com/office/drawing/2014/main" id="{785BF6DA-B8A8-4948-AD14-C5E1711A3ADB}"/>
              </a:ext>
            </a:extLst>
          </p:cNvPr>
          <p:cNvSpPr>
            <a:spLocks noGrp="1"/>
          </p:cNvSpPr>
          <p:nvPr>
            <p:ph type="body" sz="quarter" idx="3" hasCustomPrompt="1"/>
          </p:nvPr>
        </p:nvSpPr>
        <p:spPr>
          <a:xfrm>
            <a:off x="4629150" y="1681163"/>
            <a:ext cx="3887391" cy="823912"/>
          </a:xfrm>
          <a:prstGeom prst="rect">
            <a:avLst/>
          </a:prstGeom>
        </p:spPr>
        <p:txBody>
          <a:bodyPr anchor="b">
            <a:normAutofit/>
          </a:bodyPr>
          <a:lstStyle>
            <a:lvl1pPr marL="0" indent="0">
              <a:buNone/>
              <a:defRPr sz="2250" b="1">
                <a:solidFill>
                  <a:srgbClr val="003F7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Title (Calibri 30pt blue)</a:t>
            </a:r>
          </a:p>
        </p:txBody>
      </p:sp>
      <p:pic>
        <p:nvPicPr>
          <p:cNvPr id="11" name="Picture 10">
            <a:extLst>
              <a:ext uri="{FF2B5EF4-FFF2-40B4-BE49-F238E27FC236}">
                <a16:creationId xmlns:a16="http://schemas.microsoft.com/office/drawing/2014/main" id="{FF5F5141-95E4-2D4B-8196-6E5512BF940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286750" y="-251"/>
            <a:ext cx="821626" cy="1127516"/>
          </a:xfrm>
          <a:prstGeom prst="rect">
            <a:avLst/>
          </a:prstGeom>
        </p:spPr>
      </p:pic>
      <p:pic>
        <p:nvPicPr>
          <p:cNvPr id="14" name="Picture 13">
            <a:extLst>
              <a:ext uri="{FF2B5EF4-FFF2-40B4-BE49-F238E27FC236}">
                <a16:creationId xmlns:a16="http://schemas.microsoft.com/office/drawing/2014/main" id="{D74064A8-95A0-6046-BAA2-3863DE6F80E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165" y="-226625"/>
            <a:ext cx="974192" cy="1603564"/>
          </a:xfrm>
          <a:prstGeom prst="rect">
            <a:avLst/>
          </a:prstGeom>
        </p:spPr>
      </p:pic>
      <p:sp>
        <p:nvSpPr>
          <p:cNvPr id="12" name="Title 1">
            <a:extLst>
              <a:ext uri="{FF2B5EF4-FFF2-40B4-BE49-F238E27FC236}">
                <a16:creationId xmlns:a16="http://schemas.microsoft.com/office/drawing/2014/main" id="{0BFED612-E534-4444-8BE2-5AD209CD3991}"/>
              </a:ext>
            </a:extLst>
          </p:cNvPr>
          <p:cNvSpPr>
            <a:spLocks noGrp="1"/>
          </p:cNvSpPr>
          <p:nvPr>
            <p:ph type="title" hasCustomPrompt="1"/>
          </p:nvPr>
        </p:nvSpPr>
        <p:spPr>
          <a:xfrm>
            <a:off x="982357" y="321623"/>
            <a:ext cx="6736255" cy="567204"/>
          </a:xfrm>
        </p:spPr>
        <p:txBody>
          <a:bodyPr>
            <a:normAutofit/>
          </a:bodyPr>
          <a:lstStyle>
            <a:lvl1pPr>
              <a:defRPr sz="2700" b="1">
                <a:solidFill>
                  <a:srgbClr val="193460"/>
                </a:solidFill>
                <a:latin typeface="Calibri" panose="020F0502020204030204" pitchFamily="34" charset="0"/>
                <a:cs typeface="Calibri" panose="020F0502020204030204" pitchFamily="34" charset="0"/>
              </a:defRPr>
            </a:lvl1pPr>
          </a:lstStyle>
          <a:p>
            <a:r>
              <a:rPr lang="en-US"/>
              <a:t>Title: Calibri Bold 36 </a:t>
            </a:r>
            <a:r>
              <a:rPr lang="en-US" err="1"/>
              <a:t>pt</a:t>
            </a:r>
            <a:r>
              <a:rPr lang="en-US"/>
              <a:t> blue </a:t>
            </a:r>
          </a:p>
        </p:txBody>
      </p:sp>
      <p:sp>
        <p:nvSpPr>
          <p:cNvPr id="13" name="Date Placeholder 3">
            <a:extLst>
              <a:ext uri="{FF2B5EF4-FFF2-40B4-BE49-F238E27FC236}">
                <a16:creationId xmlns:a16="http://schemas.microsoft.com/office/drawing/2014/main" id="{6CC84672-AEB2-584B-AE06-CC7F152B02BE}"/>
              </a:ext>
            </a:extLst>
          </p:cNvPr>
          <p:cNvSpPr txBox="1">
            <a:spLocks/>
          </p:cNvSpPr>
          <p:nvPr userDrawn="1"/>
        </p:nvSpPr>
        <p:spPr>
          <a:xfrm>
            <a:off x="2940435" y="6359244"/>
            <a:ext cx="3671107" cy="372038"/>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rgbClr val="003F7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a:t>VA Electronic Health Record Modernization</a:t>
            </a:r>
          </a:p>
        </p:txBody>
      </p:sp>
      <p:sp>
        <p:nvSpPr>
          <p:cNvPr id="16" name="Content Placeholder 2">
            <a:extLst>
              <a:ext uri="{FF2B5EF4-FFF2-40B4-BE49-F238E27FC236}">
                <a16:creationId xmlns:a16="http://schemas.microsoft.com/office/drawing/2014/main" id="{6B4ED13A-8499-604E-95C0-1CF570D6A80C}"/>
              </a:ext>
            </a:extLst>
          </p:cNvPr>
          <p:cNvSpPr>
            <a:spLocks noGrp="1"/>
          </p:cNvSpPr>
          <p:nvPr>
            <p:ph idx="13" hasCustomPrompt="1"/>
          </p:nvPr>
        </p:nvSpPr>
        <p:spPr>
          <a:xfrm>
            <a:off x="628651" y="2577264"/>
            <a:ext cx="3886200" cy="3377136"/>
          </a:xfrm>
          <a:prstGeom prst="rect">
            <a:avLst/>
          </a:prstGeom>
        </p:spPr>
        <p:txBody>
          <a:bodyPr/>
          <a:lstStyle>
            <a:lvl1pPr>
              <a:buClr>
                <a:schemeClr val="tx1"/>
              </a:buClr>
              <a:defRPr sz="2100"/>
            </a:lvl1pPr>
            <a:lvl2pPr marL="655796" indent="-218599">
              <a:buClr>
                <a:schemeClr val="tx1"/>
              </a:buClr>
              <a:buFont typeface="Wingdings" pitchFamily="2" charset="2"/>
              <a:buChar char="§"/>
              <a:defRPr sz="1800"/>
            </a:lvl2pPr>
            <a:lvl3pPr marL="1092994" indent="-218599">
              <a:buClr>
                <a:schemeClr val="tx1"/>
              </a:buClr>
              <a:buFont typeface=".AppleSystemUIFont"/>
              <a:buChar char="–"/>
              <a:defRPr sz="1500"/>
            </a:lvl3pPr>
            <a:lvl4pPr>
              <a:buClr>
                <a:schemeClr val="tx1"/>
              </a:buClr>
              <a:defRPr sz="1800"/>
            </a:lvl4pPr>
            <a:lvl5pPr>
              <a:buClr>
                <a:schemeClr val="tx1"/>
              </a:buClr>
              <a:defRPr sz="1500"/>
            </a:lvl5pPr>
          </a:lstStyle>
          <a:p>
            <a:pPr lvl="0"/>
            <a:r>
              <a:rPr lang="en-US"/>
              <a:t>First level (Calibri 28 </a:t>
            </a:r>
            <a:r>
              <a:rPr lang="en-US" err="1"/>
              <a:t>pt</a:t>
            </a:r>
            <a:r>
              <a:rPr lang="en-US"/>
              <a:t> black)</a:t>
            </a:r>
          </a:p>
          <a:p>
            <a:pPr lvl="1"/>
            <a:r>
              <a:rPr lang="en-US"/>
              <a:t>Second level (Calibri 24 </a:t>
            </a:r>
            <a:r>
              <a:rPr lang="en-US" err="1"/>
              <a:t>pt</a:t>
            </a:r>
            <a:r>
              <a:rPr lang="en-US"/>
              <a:t> black)</a:t>
            </a:r>
          </a:p>
          <a:p>
            <a:pPr lvl="2"/>
            <a:r>
              <a:rPr lang="en-US"/>
              <a:t>Third level (Calibri 20 </a:t>
            </a:r>
            <a:r>
              <a:rPr lang="en-US" err="1"/>
              <a:t>pt</a:t>
            </a:r>
            <a:r>
              <a:rPr lang="en-US"/>
              <a:t> black)</a:t>
            </a:r>
          </a:p>
        </p:txBody>
      </p:sp>
      <p:sp>
        <p:nvSpPr>
          <p:cNvPr id="17" name="Content Placeholder 2">
            <a:extLst>
              <a:ext uri="{FF2B5EF4-FFF2-40B4-BE49-F238E27FC236}">
                <a16:creationId xmlns:a16="http://schemas.microsoft.com/office/drawing/2014/main" id="{9589C080-7BFF-1742-A496-6174A80A4C3D}"/>
              </a:ext>
            </a:extLst>
          </p:cNvPr>
          <p:cNvSpPr>
            <a:spLocks noGrp="1"/>
          </p:cNvSpPr>
          <p:nvPr>
            <p:ph idx="14" hasCustomPrompt="1"/>
          </p:nvPr>
        </p:nvSpPr>
        <p:spPr>
          <a:xfrm>
            <a:off x="4635167" y="2577264"/>
            <a:ext cx="3886200" cy="3377136"/>
          </a:xfrm>
          <a:prstGeom prst="rect">
            <a:avLst/>
          </a:prstGeom>
        </p:spPr>
        <p:txBody>
          <a:bodyPr/>
          <a:lstStyle>
            <a:lvl1pPr>
              <a:buClr>
                <a:schemeClr val="tx1"/>
              </a:buClr>
              <a:defRPr sz="2100"/>
            </a:lvl1pPr>
            <a:lvl2pPr marL="655796" indent="-218599">
              <a:buClr>
                <a:schemeClr val="tx1"/>
              </a:buClr>
              <a:buFont typeface="Wingdings" pitchFamily="2" charset="2"/>
              <a:buChar char="§"/>
              <a:defRPr sz="1800"/>
            </a:lvl2pPr>
            <a:lvl3pPr marL="1092994" indent="-218599">
              <a:buClr>
                <a:schemeClr val="tx1"/>
              </a:buClr>
              <a:buFont typeface=".AppleSystemUIFont"/>
              <a:buChar char="–"/>
              <a:defRPr sz="1500"/>
            </a:lvl3pPr>
            <a:lvl4pPr>
              <a:buClr>
                <a:schemeClr val="tx1"/>
              </a:buClr>
              <a:defRPr sz="1800"/>
            </a:lvl4pPr>
            <a:lvl5pPr>
              <a:buClr>
                <a:schemeClr val="tx1"/>
              </a:buClr>
              <a:defRPr sz="1500"/>
            </a:lvl5pPr>
          </a:lstStyle>
          <a:p>
            <a:pPr lvl="0"/>
            <a:r>
              <a:rPr lang="en-US"/>
              <a:t>First level (Calibri 28 </a:t>
            </a:r>
            <a:r>
              <a:rPr lang="en-US" err="1"/>
              <a:t>pt</a:t>
            </a:r>
            <a:r>
              <a:rPr lang="en-US"/>
              <a:t> black)</a:t>
            </a:r>
          </a:p>
          <a:p>
            <a:pPr lvl="1"/>
            <a:r>
              <a:rPr lang="en-US"/>
              <a:t>Second level (Calibri 24 </a:t>
            </a:r>
            <a:r>
              <a:rPr lang="en-US" err="1"/>
              <a:t>pt</a:t>
            </a:r>
            <a:r>
              <a:rPr lang="en-US"/>
              <a:t> black)</a:t>
            </a:r>
          </a:p>
          <a:p>
            <a:pPr lvl="2"/>
            <a:r>
              <a:rPr lang="en-US"/>
              <a:t>Third level (Calibri 20 </a:t>
            </a:r>
            <a:r>
              <a:rPr lang="en-US" err="1"/>
              <a:t>pt</a:t>
            </a:r>
            <a:r>
              <a:rPr lang="en-US"/>
              <a:t> black)</a:t>
            </a:r>
          </a:p>
        </p:txBody>
      </p:sp>
      <p:sp>
        <p:nvSpPr>
          <p:cNvPr id="19" name="Rectangle 18">
            <a:extLst>
              <a:ext uri="{FF2B5EF4-FFF2-40B4-BE49-F238E27FC236}">
                <a16:creationId xmlns:a16="http://schemas.microsoft.com/office/drawing/2014/main" id="{24867249-0123-4C9B-9C7E-77C76616D769}"/>
              </a:ext>
            </a:extLst>
          </p:cNvPr>
          <p:cNvSpPr/>
          <p:nvPr userDrawn="1"/>
        </p:nvSpPr>
        <p:spPr>
          <a:xfrm>
            <a:off x="463731" y="6663756"/>
            <a:ext cx="5937330" cy="16158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450">
                <a:solidFill>
                  <a:srgbClr val="5F5F5F">
                    <a:alpha val="97000"/>
                  </a:srgbClr>
                </a:solidFill>
              </a:rPr>
              <a:t>DRAFT, PRE-DECISIONAL, DELIBERATIVE DOCUMENT – VA USE ONLY</a:t>
            </a:r>
            <a:endParaRPr lang="en-US" sz="450">
              <a:solidFill>
                <a:srgbClr val="5F5F5F">
                  <a:alpha val="97000"/>
                </a:srgbClr>
              </a:solidFill>
            </a:endParaRPr>
          </a:p>
        </p:txBody>
      </p:sp>
    </p:spTree>
    <p:extLst>
      <p:ext uri="{BB962C8B-B14F-4D97-AF65-F5344CB8AC3E}">
        <p14:creationId xmlns:p14="http://schemas.microsoft.com/office/powerpoint/2010/main" val="8120019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5443F1-EF25-CA49-B3A1-D8213839492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286750" y="-251"/>
            <a:ext cx="821626" cy="1127516"/>
          </a:xfrm>
          <a:prstGeom prst="rect">
            <a:avLst/>
          </a:prstGeom>
        </p:spPr>
      </p:pic>
      <p:pic>
        <p:nvPicPr>
          <p:cNvPr id="9" name="Picture 8">
            <a:extLst>
              <a:ext uri="{FF2B5EF4-FFF2-40B4-BE49-F238E27FC236}">
                <a16:creationId xmlns:a16="http://schemas.microsoft.com/office/drawing/2014/main" id="{9BCAC30D-27AB-0946-8B96-854CEB87106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165" y="-226625"/>
            <a:ext cx="974192" cy="1603564"/>
          </a:xfrm>
          <a:prstGeom prst="rect">
            <a:avLst/>
          </a:prstGeom>
        </p:spPr>
      </p:pic>
      <p:sp>
        <p:nvSpPr>
          <p:cNvPr id="10" name="Title 1">
            <a:extLst>
              <a:ext uri="{FF2B5EF4-FFF2-40B4-BE49-F238E27FC236}">
                <a16:creationId xmlns:a16="http://schemas.microsoft.com/office/drawing/2014/main" id="{72D5C940-4266-AD4B-BAA4-6A372E246F35}"/>
              </a:ext>
            </a:extLst>
          </p:cNvPr>
          <p:cNvSpPr>
            <a:spLocks noGrp="1"/>
          </p:cNvSpPr>
          <p:nvPr>
            <p:ph type="title" hasCustomPrompt="1"/>
          </p:nvPr>
        </p:nvSpPr>
        <p:spPr>
          <a:xfrm>
            <a:off x="982357" y="321623"/>
            <a:ext cx="6736255" cy="567204"/>
          </a:xfrm>
        </p:spPr>
        <p:txBody>
          <a:bodyPr>
            <a:normAutofit/>
          </a:bodyPr>
          <a:lstStyle>
            <a:lvl1pPr>
              <a:defRPr sz="2700" b="1">
                <a:solidFill>
                  <a:srgbClr val="193460"/>
                </a:solidFill>
                <a:latin typeface="Calibri" panose="020F0502020204030204" pitchFamily="34" charset="0"/>
                <a:cs typeface="Calibri" panose="020F0502020204030204" pitchFamily="34" charset="0"/>
              </a:defRPr>
            </a:lvl1pPr>
          </a:lstStyle>
          <a:p>
            <a:r>
              <a:rPr lang="en-US"/>
              <a:t>Title: Calibri Bold 36 </a:t>
            </a:r>
            <a:r>
              <a:rPr lang="en-US" err="1"/>
              <a:t>pt</a:t>
            </a:r>
            <a:r>
              <a:rPr lang="en-US"/>
              <a:t> blue </a:t>
            </a:r>
          </a:p>
        </p:txBody>
      </p:sp>
      <p:sp>
        <p:nvSpPr>
          <p:cNvPr id="8" name="Date Placeholder 3">
            <a:extLst>
              <a:ext uri="{FF2B5EF4-FFF2-40B4-BE49-F238E27FC236}">
                <a16:creationId xmlns:a16="http://schemas.microsoft.com/office/drawing/2014/main" id="{50C6F083-5E1C-BF4A-B015-42BD3390408E}"/>
              </a:ext>
            </a:extLst>
          </p:cNvPr>
          <p:cNvSpPr txBox="1">
            <a:spLocks/>
          </p:cNvSpPr>
          <p:nvPr userDrawn="1"/>
        </p:nvSpPr>
        <p:spPr>
          <a:xfrm>
            <a:off x="2940435" y="6359244"/>
            <a:ext cx="3671107" cy="372038"/>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rgbClr val="003F7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a:t>VA Electronic Health Record Modernization</a:t>
            </a:r>
          </a:p>
        </p:txBody>
      </p:sp>
      <p:sp>
        <p:nvSpPr>
          <p:cNvPr id="13" name="Rectangle 12">
            <a:extLst>
              <a:ext uri="{FF2B5EF4-FFF2-40B4-BE49-F238E27FC236}">
                <a16:creationId xmlns:a16="http://schemas.microsoft.com/office/drawing/2014/main" id="{B80B09D0-9901-4D45-89BD-B5CA8815F95D}"/>
              </a:ext>
            </a:extLst>
          </p:cNvPr>
          <p:cNvSpPr/>
          <p:nvPr userDrawn="1"/>
        </p:nvSpPr>
        <p:spPr>
          <a:xfrm>
            <a:off x="463731" y="6663756"/>
            <a:ext cx="5937330" cy="16158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450">
                <a:solidFill>
                  <a:srgbClr val="5F5F5F">
                    <a:alpha val="97000"/>
                  </a:srgbClr>
                </a:solidFill>
              </a:rPr>
              <a:t>DRAFT, PRE-DECISIONAL, DELIBERATIVE DOCUMENT – VA USE ONLY</a:t>
            </a:r>
            <a:endParaRPr lang="en-US" sz="450">
              <a:solidFill>
                <a:srgbClr val="5F5F5F">
                  <a:alpha val="97000"/>
                </a:srgbClr>
              </a:solidFill>
            </a:endParaRPr>
          </a:p>
        </p:txBody>
      </p:sp>
    </p:spTree>
    <p:extLst>
      <p:ext uri="{BB962C8B-B14F-4D97-AF65-F5344CB8AC3E}">
        <p14:creationId xmlns:p14="http://schemas.microsoft.com/office/powerpoint/2010/main" val="33152963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17AE1A9-1234-D340-80FA-731C16855CC5}"/>
              </a:ext>
            </a:extLst>
          </p:cNvPr>
          <p:cNvSpPr>
            <a:spLocks noGrp="1"/>
          </p:cNvSpPr>
          <p:nvPr>
            <p:ph type="body" sz="half" idx="2"/>
          </p:nvPr>
        </p:nvSpPr>
        <p:spPr>
          <a:xfrm>
            <a:off x="629842" y="2331020"/>
            <a:ext cx="3129038" cy="3537967"/>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16" name="Text Placeholder 2">
            <a:extLst>
              <a:ext uri="{FF2B5EF4-FFF2-40B4-BE49-F238E27FC236}">
                <a16:creationId xmlns:a16="http://schemas.microsoft.com/office/drawing/2014/main" id="{CA34758F-643D-BD41-8A00-D61B5A0886DE}"/>
              </a:ext>
            </a:extLst>
          </p:cNvPr>
          <p:cNvSpPr>
            <a:spLocks noGrp="1"/>
          </p:cNvSpPr>
          <p:nvPr>
            <p:ph type="body" idx="13" hasCustomPrompt="1"/>
          </p:nvPr>
        </p:nvSpPr>
        <p:spPr>
          <a:xfrm>
            <a:off x="629842" y="1349582"/>
            <a:ext cx="3129038" cy="823912"/>
          </a:xfrm>
          <a:prstGeom prst="rect">
            <a:avLst/>
          </a:prstGeom>
        </p:spPr>
        <p:txBody>
          <a:bodyPr anchor="t">
            <a:normAutofit/>
          </a:bodyPr>
          <a:lstStyle>
            <a:lvl1pPr marL="0" indent="0" algn="l">
              <a:buNone/>
              <a:defRPr sz="2250" b="1">
                <a:solidFill>
                  <a:srgbClr val="003F7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Title (Calibri 30pt blue)</a:t>
            </a:r>
          </a:p>
        </p:txBody>
      </p:sp>
      <p:pic>
        <p:nvPicPr>
          <p:cNvPr id="10" name="Picture 9">
            <a:extLst>
              <a:ext uri="{FF2B5EF4-FFF2-40B4-BE49-F238E27FC236}">
                <a16:creationId xmlns:a16="http://schemas.microsoft.com/office/drawing/2014/main" id="{E1FD44C3-C66B-524B-AD41-FCF3584805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286750" y="-251"/>
            <a:ext cx="821626" cy="1127516"/>
          </a:xfrm>
          <a:prstGeom prst="rect">
            <a:avLst/>
          </a:prstGeom>
        </p:spPr>
      </p:pic>
      <p:pic>
        <p:nvPicPr>
          <p:cNvPr id="12" name="Picture 11">
            <a:extLst>
              <a:ext uri="{FF2B5EF4-FFF2-40B4-BE49-F238E27FC236}">
                <a16:creationId xmlns:a16="http://schemas.microsoft.com/office/drawing/2014/main" id="{1EAA2DCB-A58D-7241-8EA0-32C4DDEFDF6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165" y="-226625"/>
            <a:ext cx="974192" cy="1603564"/>
          </a:xfrm>
          <a:prstGeom prst="rect">
            <a:avLst/>
          </a:prstGeom>
        </p:spPr>
      </p:pic>
      <p:sp>
        <p:nvSpPr>
          <p:cNvPr id="13" name="Title 1">
            <a:extLst>
              <a:ext uri="{FF2B5EF4-FFF2-40B4-BE49-F238E27FC236}">
                <a16:creationId xmlns:a16="http://schemas.microsoft.com/office/drawing/2014/main" id="{30CC6927-CBAC-5F4F-9A00-C39028DBF2FC}"/>
              </a:ext>
            </a:extLst>
          </p:cNvPr>
          <p:cNvSpPr>
            <a:spLocks noGrp="1"/>
          </p:cNvSpPr>
          <p:nvPr>
            <p:ph type="title" hasCustomPrompt="1"/>
          </p:nvPr>
        </p:nvSpPr>
        <p:spPr>
          <a:xfrm>
            <a:off x="982357" y="321623"/>
            <a:ext cx="6736255" cy="567204"/>
          </a:xfrm>
        </p:spPr>
        <p:txBody>
          <a:bodyPr>
            <a:normAutofit/>
          </a:bodyPr>
          <a:lstStyle>
            <a:lvl1pPr>
              <a:defRPr sz="2700" b="1">
                <a:solidFill>
                  <a:srgbClr val="193460"/>
                </a:solidFill>
                <a:latin typeface="Calibri" panose="020F0502020204030204" pitchFamily="34" charset="0"/>
                <a:cs typeface="Calibri" panose="020F0502020204030204" pitchFamily="34" charset="0"/>
              </a:defRPr>
            </a:lvl1pPr>
          </a:lstStyle>
          <a:p>
            <a:r>
              <a:rPr lang="en-US"/>
              <a:t>Title: Calibri Bold 36 </a:t>
            </a:r>
            <a:r>
              <a:rPr lang="en-US" err="1"/>
              <a:t>pt</a:t>
            </a:r>
            <a:r>
              <a:rPr lang="en-US"/>
              <a:t> blue </a:t>
            </a:r>
          </a:p>
        </p:txBody>
      </p:sp>
      <p:sp>
        <p:nvSpPr>
          <p:cNvPr id="11" name="Date Placeholder 3">
            <a:extLst>
              <a:ext uri="{FF2B5EF4-FFF2-40B4-BE49-F238E27FC236}">
                <a16:creationId xmlns:a16="http://schemas.microsoft.com/office/drawing/2014/main" id="{8A783DA6-5CD6-3446-BA49-8B61769D7209}"/>
              </a:ext>
            </a:extLst>
          </p:cNvPr>
          <p:cNvSpPr txBox="1">
            <a:spLocks/>
          </p:cNvSpPr>
          <p:nvPr userDrawn="1"/>
        </p:nvSpPr>
        <p:spPr>
          <a:xfrm>
            <a:off x="2940435" y="6359244"/>
            <a:ext cx="3671107" cy="372038"/>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rgbClr val="003F7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a:t>VA Electronic Health Record Modernization</a:t>
            </a:r>
          </a:p>
        </p:txBody>
      </p:sp>
      <p:sp>
        <p:nvSpPr>
          <p:cNvPr id="19" name="Content Placeholder 2">
            <a:extLst>
              <a:ext uri="{FF2B5EF4-FFF2-40B4-BE49-F238E27FC236}">
                <a16:creationId xmlns:a16="http://schemas.microsoft.com/office/drawing/2014/main" id="{B0CD45C0-D882-8742-A997-FF09506FA114}"/>
              </a:ext>
            </a:extLst>
          </p:cNvPr>
          <p:cNvSpPr>
            <a:spLocks noGrp="1"/>
          </p:cNvSpPr>
          <p:nvPr>
            <p:ph idx="15" hasCustomPrompt="1"/>
          </p:nvPr>
        </p:nvSpPr>
        <p:spPr>
          <a:xfrm>
            <a:off x="3916279" y="1360676"/>
            <a:ext cx="4605088" cy="4508311"/>
          </a:xfrm>
          <a:prstGeom prst="rect">
            <a:avLst/>
          </a:prstGeom>
        </p:spPr>
        <p:txBody>
          <a:bodyPr/>
          <a:lstStyle>
            <a:lvl1pPr>
              <a:buClr>
                <a:schemeClr val="tx1"/>
              </a:buClr>
              <a:defRPr sz="2100"/>
            </a:lvl1pPr>
            <a:lvl2pPr marL="655796" indent="-218599">
              <a:buClr>
                <a:schemeClr val="tx1"/>
              </a:buClr>
              <a:buFont typeface="Wingdings" pitchFamily="2" charset="2"/>
              <a:buChar char="§"/>
              <a:defRPr sz="1800"/>
            </a:lvl2pPr>
            <a:lvl3pPr marL="1092994" indent="-218599">
              <a:buClr>
                <a:schemeClr val="tx1"/>
              </a:buClr>
              <a:buFont typeface=".AppleSystemUIFont"/>
              <a:buChar char="–"/>
              <a:defRPr sz="1500"/>
            </a:lvl3pPr>
            <a:lvl4pPr>
              <a:buClr>
                <a:schemeClr val="tx1"/>
              </a:buClr>
              <a:defRPr sz="1800"/>
            </a:lvl4pPr>
            <a:lvl5pPr>
              <a:buClr>
                <a:schemeClr val="tx1"/>
              </a:buClr>
              <a:defRPr sz="1500"/>
            </a:lvl5pPr>
          </a:lstStyle>
          <a:p>
            <a:pPr lvl="0"/>
            <a:r>
              <a:rPr lang="en-US"/>
              <a:t>First level (Calibri 28 </a:t>
            </a:r>
            <a:r>
              <a:rPr lang="en-US" err="1"/>
              <a:t>pt</a:t>
            </a:r>
            <a:r>
              <a:rPr lang="en-US"/>
              <a:t> black)</a:t>
            </a:r>
          </a:p>
          <a:p>
            <a:pPr lvl="1"/>
            <a:r>
              <a:rPr lang="en-US"/>
              <a:t>Second level (Calibri 24 </a:t>
            </a:r>
            <a:r>
              <a:rPr lang="en-US" err="1"/>
              <a:t>pt</a:t>
            </a:r>
            <a:r>
              <a:rPr lang="en-US"/>
              <a:t> black)</a:t>
            </a:r>
          </a:p>
          <a:p>
            <a:pPr lvl="2"/>
            <a:r>
              <a:rPr lang="en-US"/>
              <a:t>Third level (Calibri 20 </a:t>
            </a:r>
            <a:r>
              <a:rPr lang="en-US" err="1"/>
              <a:t>pt</a:t>
            </a:r>
            <a:r>
              <a:rPr lang="en-US"/>
              <a:t> black)</a:t>
            </a:r>
          </a:p>
        </p:txBody>
      </p:sp>
      <p:sp>
        <p:nvSpPr>
          <p:cNvPr id="17" name="Rectangle 16">
            <a:extLst>
              <a:ext uri="{FF2B5EF4-FFF2-40B4-BE49-F238E27FC236}">
                <a16:creationId xmlns:a16="http://schemas.microsoft.com/office/drawing/2014/main" id="{14B6B359-BDAF-494A-B2DB-618E3A373A81}"/>
              </a:ext>
            </a:extLst>
          </p:cNvPr>
          <p:cNvSpPr/>
          <p:nvPr userDrawn="1"/>
        </p:nvSpPr>
        <p:spPr>
          <a:xfrm>
            <a:off x="463731" y="6663756"/>
            <a:ext cx="5937330" cy="16158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450">
                <a:solidFill>
                  <a:srgbClr val="5F5F5F">
                    <a:alpha val="97000"/>
                  </a:srgbClr>
                </a:solidFill>
              </a:rPr>
              <a:t>DRAFT, PRE-DECISIONAL, DELIBERATIVE DOCUMENT – VA USE ONLY</a:t>
            </a:r>
            <a:endParaRPr lang="en-US" sz="450">
              <a:solidFill>
                <a:srgbClr val="5F5F5F">
                  <a:alpha val="97000"/>
                </a:srgbClr>
              </a:solidFill>
            </a:endParaRPr>
          </a:p>
        </p:txBody>
      </p:sp>
    </p:spTree>
    <p:extLst>
      <p:ext uri="{BB962C8B-B14F-4D97-AF65-F5344CB8AC3E}">
        <p14:creationId xmlns:p14="http://schemas.microsoft.com/office/powerpoint/2010/main" val="9361349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4C2AA8-66B4-EB47-9D43-91EC1ABAEAF9}"/>
              </a:ext>
            </a:extLst>
          </p:cNvPr>
          <p:cNvSpPr>
            <a:spLocks noGrp="1"/>
          </p:cNvSpPr>
          <p:nvPr>
            <p:ph type="pic" idx="1"/>
          </p:nvPr>
        </p:nvSpPr>
        <p:spPr>
          <a:xfrm>
            <a:off x="3887391" y="1229267"/>
            <a:ext cx="4629150" cy="4631783"/>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D3121C6-BD72-484B-B6D9-4714F5C620E6}"/>
              </a:ext>
            </a:extLst>
          </p:cNvPr>
          <p:cNvSpPr>
            <a:spLocks noGrp="1"/>
          </p:cNvSpPr>
          <p:nvPr>
            <p:ph type="body" sz="half" idx="2" hasCustomPrompt="1"/>
          </p:nvPr>
        </p:nvSpPr>
        <p:spPr>
          <a:xfrm>
            <a:off x="629842" y="2057400"/>
            <a:ext cx="312903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Body: (Calibri 16pt black) </a:t>
            </a:r>
          </a:p>
        </p:txBody>
      </p:sp>
      <p:sp>
        <p:nvSpPr>
          <p:cNvPr id="13" name="Text Placeholder 2">
            <a:extLst>
              <a:ext uri="{FF2B5EF4-FFF2-40B4-BE49-F238E27FC236}">
                <a16:creationId xmlns:a16="http://schemas.microsoft.com/office/drawing/2014/main" id="{DD1851EE-E11B-EE48-AE94-68C68F3458BC}"/>
              </a:ext>
            </a:extLst>
          </p:cNvPr>
          <p:cNvSpPr>
            <a:spLocks noGrp="1"/>
          </p:cNvSpPr>
          <p:nvPr>
            <p:ph type="body" idx="13" hasCustomPrompt="1"/>
          </p:nvPr>
        </p:nvSpPr>
        <p:spPr>
          <a:xfrm>
            <a:off x="629842" y="1229267"/>
            <a:ext cx="3129038" cy="823912"/>
          </a:xfrm>
          <a:prstGeom prst="rect">
            <a:avLst/>
          </a:prstGeom>
        </p:spPr>
        <p:txBody>
          <a:bodyPr anchor="t">
            <a:normAutofit/>
          </a:bodyPr>
          <a:lstStyle>
            <a:lvl1pPr marL="0" indent="0" algn="l">
              <a:buNone/>
              <a:defRPr sz="2250" b="1">
                <a:solidFill>
                  <a:srgbClr val="003F7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Title (Calibri 30pt blue)</a:t>
            </a:r>
          </a:p>
        </p:txBody>
      </p:sp>
      <p:pic>
        <p:nvPicPr>
          <p:cNvPr id="10" name="Picture 9">
            <a:extLst>
              <a:ext uri="{FF2B5EF4-FFF2-40B4-BE49-F238E27FC236}">
                <a16:creationId xmlns:a16="http://schemas.microsoft.com/office/drawing/2014/main" id="{0F5940D3-34C8-0B40-B3E1-234F594B15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286750" y="-251"/>
            <a:ext cx="821626" cy="1127516"/>
          </a:xfrm>
          <a:prstGeom prst="rect">
            <a:avLst/>
          </a:prstGeom>
        </p:spPr>
      </p:pic>
      <p:pic>
        <p:nvPicPr>
          <p:cNvPr id="14" name="Picture 13">
            <a:extLst>
              <a:ext uri="{FF2B5EF4-FFF2-40B4-BE49-F238E27FC236}">
                <a16:creationId xmlns:a16="http://schemas.microsoft.com/office/drawing/2014/main" id="{DFE73040-C5E0-D243-A97D-C697DBB3CB6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165" y="-226625"/>
            <a:ext cx="974192" cy="1603564"/>
          </a:xfrm>
          <a:prstGeom prst="rect">
            <a:avLst/>
          </a:prstGeom>
        </p:spPr>
      </p:pic>
      <p:sp>
        <p:nvSpPr>
          <p:cNvPr id="15" name="Title 1">
            <a:extLst>
              <a:ext uri="{FF2B5EF4-FFF2-40B4-BE49-F238E27FC236}">
                <a16:creationId xmlns:a16="http://schemas.microsoft.com/office/drawing/2014/main" id="{4DAC75D0-087F-5B41-B714-3C29C5424F43}"/>
              </a:ext>
            </a:extLst>
          </p:cNvPr>
          <p:cNvSpPr>
            <a:spLocks noGrp="1"/>
          </p:cNvSpPr>
          <p:nvPr>
            <p:ph type="title" hasCustomPrompt="1"/>
          </p:nvPr>
        </p:nvSpPr>
        <p:spPr>
          <a:xfrm>
            <a:off x="982357" y="321623"/>
            <a:ext cx="6736255" cy="567204"/>
          </a:xfrm>
        </p:spPr>
        <p:txBody>
          <a:bodyPr>
            <a:normAutofit/>
          </a:bodyPr>
          <a:lstStyle>
            <a:lvl1pPr>
              <a:defRPr sz="2700" b="1">
                <a:solidFill>
                  <a:srgbClr val="193460"/>
                </a:solidFill>
                <a:latin typeface="Calibri" panose="020F0502020204030204" pitchFamily="34" charset="0"/>
                <a:cs typeface="Calibri" panose="020F0502020204030204" pitchFamily="34" charset="0"/>
              </a:defRPr>
            </a:lvl1pPr>
          </a:lstStyle>
          <a:p>
            <a:r>
              <a:rPr lang="en-US"/>
              <a:t>Title: Calibri Bold 36 </a:t>
            </a:r>
            <a:r>
              <a:rPr lang="en-US" err="1"/>
              <a:t>pt</a:t>
            </a:r>
            <a:r>
              <a:rPr lang="en-US"/>
              <a:t> blue </a:t>
            </a:r>
          </a:p>
        </p:txBody>
      </p:sp>
      <p:sp>
        <p:nvSpPr>
          <p:cNvPr id="11" name="Date Placeholder 3">
            <a:extLst>
              <a:ext uri="{FF2B5EF4-FFF2-40B4-BE49-F238E27FC236}">
                <a16:creationId xmlns:a16="http://schemas.microsoft.com/office/drawing/2014/main" id="{EB748C64-1085-F040-BA9B-A1298FDCDE5C}"/>
              </a:ext>
            </a:extLst>
          </p:cNvPr>
          <p:cNvSpPr txBox="1">
            <a:spLocks/>
          </p:cNvSpPr>
          <p:nvPr userDrawn="1"/>
        </p:nvSpPr>
        <p:spPr>
          <a:xfrm>
            <a:off x="2940435" y="6359244"/>
            <a:ext cx="3671107" cy="372038"/>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rgbClr val="003F7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a:t>VA Electronic Health Record Modernization</a:t>
            </a:r>
          </a:p>
        </p:txBody>
      </p:sp>
      <p:sp>
        <p:nvSpPr>
          <p:cNvPr id="16" name="Rectangle 15">
            <a:extLst>
              <a:ext uri="{FF2B5EF4-FFF2-40B4-BE49-F238E27FC236}">
                <a16:creationId xmlns:a16="http://schemas.microsoft.com/office/drawing/2014/main" id="{425B97A7-CB67-49DE-B5C9-473B81BF9CD2}"/>
              </a:ext>
            </a:extLst>
          </p:cNvPr>
          <p:cNvSpPr/>
          <p:nvPr userDrawn="1"/>
        </p:nvSpPr>
        <p:spPr>
          <a:xfrm>
            <a:off x="463731" y="6663756"/>
            <a:ext cx="5937330" cy="16158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450">
                <a:solidFill>
                  <a:srgbClr val="5F5F5F">
                    <a:alpha val="97000"/>
                  </a:srgbClr>
                </a:solidFill>
              </a:rPr>
              <a:t>DRAFT, PRE-DECISIONAL, DELIBERATIVE DOCUMENT – VA USE ONLY</a:t>
            </a:r>
            <a:endParaRPr lang="en-US" sz="450">
              <a:solidFill>
                <a:srgbClr val="5F5F5F">
                  <a:alpha val="97000"/>
                </a:srgbClr>
              </a:solidFill>
            </a:endParaRPr>
          </a:p>
        </p:txBody>
      </p:sp>
    </p:spTree>
    <p:extLst>
      <p:ext uri="{BB962C8B-B14F-4D97-AF65-F5344CB8AC3E}">
        <p14:creationId xmlns:p14="http://schemas.microsoft.com/office/powerpoint/2010/main" val="6164739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E4F609A-6179-AC46-981F-7E2E3C87C65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286750" y="-251"/>
            <a:ext cx="821626" cy="1127516"/>
          </a:xfrm>
          <a:prstGeom prst="rect">
            <a:avLst/>
          </a:prstGeom>
        </p:spPr>
      </p:pic>
      <p:pic>
        <p:nvPicPr>
          <p:cNvPr id="11" name="Picture 10">
            <a:extLst>
              <a:ext uri="{FF2B5EF4-FFF2-40B4-BE49-F238E27FC236}">
                <a16:creationId xmlns:a16="http://schemas.microsoft.com/office/drawing/2014/main" id="{1FB041E6-BADB-F942-8B31-A542AE8DAAF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165" y="-226625"/>
            <a:ext cx="974192" cy="1603564"/>
          </a:xfrm>
          <a:prstGeom prst="rect">
            <a:avLst/>
          </a:prstGeom>
        </p:spPr>
      </p:pic>
      <p:sp>
        <p:nvSpPr>
          <p:cNvPr id="8" name="Title 1">
            <a:extLst>
              <a:ext uri="{FF2B5EF4-FFF2-40B4-BE49-F238E27FC236}">
                <a16:creationId xmlns:a16="http://schemas.microsoft.com/office/drawing/2014/main" id="{A1037FE9-C4B6-B441-B37A-1C2D37444F08}"/>
              </a:ext>
            </a:extLst>
          </p:cNvPr>
          <p:cNvSpPr>
            <a:spLocks noGrp="1"/>
          </p:cNvSpPr>
          <p:nvPr>
            <p:ph type="title" hasCustomPrompt="1"/>
          </p:nvPr>
        </p:nvSpPr>
        <p:spPr>
          <a:xfrm>
            <a:off x="982357" y="321623"/>
            <a:ext cx="6736255" cy="567204"/>
          </a:xfrm>
        </p:spPr>
        <p:txBody>
          <a:bodyPr>
            <a:normAutofit/>
          </a:bodyPr>
          <a:lstStyle>
            <a:lvl1pPr>
              <a:defRPr sz="2700" b="1">
                <a:solidFill>
                  <a:srgbClr val="193460"/>
                </a:solidFill>
                <a:latin typeface="Calibri" panose="020F0502020204030204" pitchFamily="34" charset="0"/>
                <a:cs typeface="Calibri" panose="020F0502020204030204" pitchFamily="34" charset="0"/>
              </a:defRPr>
            </a:lvl1pPr>
          </a:lstStyle>
          <a:p>
            <a:r>
              <a:rPr lang="en-US"/>
              <a:t>Title: Calibri Bold 36 </a:t>
            </a:r>
            <a:r>
              <a:rPr lang="en-US" err="1"/>
              <a:t>pt</a:t>
            </a:r>
            <a:r>
              <a:rPr lang="en-US"/>
              <a:t> blue </a:t>
            </a:r>
          </a:p>
        </p:txBody>
      </p:sp>
      <p:sp>
        <p:nvSpPr>
          <p:cNvPr id="10" name="Date Placeholder 3">
            <a:extLst>
              <a:ext uri="{FF2B5EF4-FFF2-40B4-BE49-F238E27FC236}">
                <a16:creationId xmlns:a16="http://schemas.microsoft.com/office/drawing/2014/main" id="{AEEEC592-EAF4-044A-9542-EFADD6E554C4}"/>
              </a:ext>
            </a:extLst>
          </p:cNvPr>
          <p:cNvSpPr txBox="1">
            <a:spLocks/>
          </p:cNvSpPr>
          <p:nvPr userDrawn="1"/>
        </p:nvSpPr>
        <p:spPr>
          <a:xfrm>
            <a:off x="2940435" y="6359244"/>
            <a:ext cx="3671107" cy="372038"/>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rgbClr val="003F7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a:t>VA Electronic Health Record Modernization</a:t>
            </a:r>
          </a:p>
        </p:txBody>
      </p:sp>
      <p:sp>
        <p:nvSpPr>
          <p:cNvPr id="12" name="Content Placeholder 2">
            <a:extLst>
              <a:ext uri="{FF2B5EF4-FFF2-40B4-BE49-F238E27FC236}">
                <a16:creationId xmlns:a16="http://schemas.microsoft.com/office/drawing/2014/main" id="{1A9B5BFC-F6E5-2B4C-BB4C-ABB7BC9FBB20}"/>
              </a:ext>
            </a:extLst>
          </p:cNvPr>
          <p:cNvSpPr>
            <a:spLocks noGrp="1"/>
          </p:cNvSpPr>
          <p:nvPr>
            <p:ph idx="15" hasCustomPrompt="1"/>
          </p:nvPr>
        </p:nvSpPr>
        <p:spPr>
          <a:xfrm rot="5400000">
            <a:off x="2151811" y="-71022"/>
            <a:ext cx="4686977" cy="7582904"/>
          </a:xfrm>
          <a:prstGeom prst="rect">
            <a:avLst/>
          </a:prstGeom>
        </p:spPr>
        <p:txBody>
          <a:bodyPr/>
          <a:lstStyle>
            <a:lvl1pPr>
              <a:buClr>
                <a:schemeClr val="tx1"/>
              </a:buClr>
              <a:defRPr sz="2100"/>
            </a:lvl1pPr>
            <a:lvl2pPr marL="655796" indent="-218599">
              <a:buClr>
                <a:schemeClr val="tx1"/>
              </a:buClr>
              <a:buFont typeface="Wingdings" pitchFamily="2" charset="2"/>
              <a:buChar char="§"/>
              <a:defRPr sz="1800"/>
            </a:lvl2pPr>
            <a:lvl3pPr marL="1092994" indent="-218599">
              <a:buClr>
                <a:schemeClr val="tx1"/>
              </a:buClr>
              <a:buFont typeface=".AppleSystemUIFont"/>
              <a:buChar char="–"/>
              <a:defRPr sz="1500"/>
            </a:lvl3pPr>
            <a:lvl4pPr>
              <a:buClr>
                <a:schemeClr val="tx1"/>
              </a:buClr>
              <a:defRPr sz="1800"/>
            </a:lvl4pPr>
            <a:lvl5pPr>
              <a:buClr>
                <a:schemeClr val="tx1"/>
              </a:buClr>
              <a:defRPr sz="1500"/>
            </a:lvl5pPr>
          </a:lstStyle>
          <a:p>
            <a:pPr lvl="0"/>
            <a:r>
              <a:rPr lang="en-US"/>
              <a:t>First level (Calibri 28 </a:t>
            </a:r>
            <a:r>
              <a:rPr lang="en-US" err="1"/>
              <a:t>pt</a:t>
            </a:r>
            <a:r>
              <a:rPr lang="en-US"/>
              <a:t> black)</a:t>
            </a:r>
          </a:p>
          <a:p>
            <a:pPr lvl="1"/>
            <a:r>
              <a:rPr lang="en-US"/>
              <a:t>Second level (Calibri 24 </a:t>
            </a:r>
            <a:r>
              <a:rPr lang="en-US" err="1"/>
              <a:t>pt</a:t>
            </a:r>
            <a:r>
              <a:rPr lang="en-US"/>
              <a:t> black)</a:t>
            </a:r>
          </a:p>
          <a:p>
            <a:pPr lvl="2"/>
            <a:r>
              <a:rPr lang="en-US"/>
              <a:t>Third level (Calibri 20 </a:t>
            </a:r>
            <a:r>
              <a:rPr lang="en-US" err="1"/>
              <a:t>pt</a:t>
            </a:r>
            <a:r>
              <a:rPr lang="en-US"/>
              <a:t> black)</a:t>
            </a:r>
          </a:p>
        </p:txBody>
      </p:sp>
    </p:spTree>
    <p:extLst>
      <p:ext uri="{BB962C8B-B14F-4D97-AF65-F5344CB8AC3E}">
        <p14:creationId xmlns:p14="http://schemas.microsoft.com/office/powerpoint/2010/main" val="3437880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104AB7-71E2-0A4C-A989-CEF4592A387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286750" y="-251"/>
            <a:ext cx="821626" cy="1127516"/>
          </a:xfrm>
          <a:prstGeom prst="rect">
            <a:avLst/>
          </a:prstGeom>
        </p:spPr>
      </p:pic>
      <p:pic>
        <p:nvPicPr>
          <p:cNvPr id="10" name="Picture 9">
            <a:extLst>
              <a:ext uri="{FF2B5EF4-FFF2-40B4-BE49-F238E27FC236}">
                <a16:creationId xmlns:a16="http://schemas.microsoft.com/office/drawing/2014/main" id="{7E23501F-7752-3C4B-9896-1BC95D91B30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165" y="-226625"/>
            <a:ext cx="974192" cy="1603564"/>
          </a:xfrm>
          <a:prstGeom prst="rect">
            <a:avLst/>
          </a:prstGeom>
        </p:spPr>
      </p:pic>
      <p:sp>
        <p:nvSpPr>
          <p:cNvPr id="8" name="Title 1">
            <a:extLst>
              <a:ext uri="{FF2B5EF4-FFF2-40B4-BE49-F238E27FC236}">
                <a16:creationId xmlns:a16="http://schemas.microsoft.com/office/drawing/2014/main" id="{78C8BD2B-48F1-D547-BADF-86C18FAD8D11}"/>
              </a:ext>
            </a:extLst>
          </p:cNvPr>
          <p:cNvSpPr>
            <a:spLocks noGrp="1"/>
          </p:cNvSpPr>
          <p:nvPr>
            <p:ph type="title" hasCustomPrompt="1"/>
          </p:nvPr>
        </p:nvSpPr>
        <p:spPr>
          <a:xfrm>
            <a:off x="982357" y="321623"/>
            <a:ext cx="6736255" cy="567204"/>
          </a:xfrm>
        </p:spPr>
        <p:txBody>
          <a:bodyPr>
            <a:normAutofit/>
          </a:bodyPr>
          <a:lstStyle>
            <a:lvl1pPr>
              <a:defRPr sz="2700" b="1">
                <a:solidFill>
                  <a:srgbClr val="193460"/>
                </a:solidFill>
                <a:latin typeface="Calibri" panose="020F0502020204030204" pitchFamily="34" charset="0"/>
                <a:cs typeface="Calibri" panose="020F0502020204030204" pitchFamily="34" charset="0"/>
              </a:defRPr>
            </a:lvl1pPr>
          </a:lstStyle>
          <a:p>
            <a:r>
              <a:rPr lang="en-US"/>
              <a:t>Contact Information </a:t>
            </a:r>
          </a:p>
        </p:txBody>
      </p:sp>
      <p:sp>
        <p:nvSpPr>
          <p:cNvPr id="2" name="TextBox 1">
            <a:extLst>
              <a:ext uri="{FF2B5EF4-FFF2-40B4-BE49-F238E27FC236}">
                <a16:creationId xmlns:a16="http://schemas.microsoft.com/office/drawing/2014/main" id="{223CC327-586D-C14E-80B8-11EF04DBE631}"/>
              </a:ext>
            </a:extLst>
          </p:cNvPr>
          <p:cNvSpPr txBox="1"/>
          <p:nvPr userDrawn="1"/>
        </p:nvSpPr>
        <p:spPr>
          <a:xfrm>
            <a:off x="2183731" y="2827420"/>
            <a:ext cx="4427810" cy="2562240"/>
          </a:xfrm>
          <a:prstGeom prst="rect">
            <a:avLst/>
          </a:prstGeom>
          <a:noFill/>
        </p:spPr>
        <p:txBody>
          <a:bodyPr wrap="square" rtlCol="0">
            <a:spAutoFit/>
          </a:bodyPr>
          <a:lstStyle/>
          <a:p>
            <a:pPr algn="ctr" defTabSz="685800"/>
            <a:r>
              <a:rPr lang="en-US" sz="2100" b="1">
                <a:solidFill>
                  <a:srgbClr val="000000"/>
                </a:solidFill>
              </a:rPr>
              <a:t>Contact EHRM</a:t>
            </a:r>
          </a:p>
          <a:p>
            <a:pPr algn="ctr" defTabSz="685800"/>
            <a:r>
              <a:rPr lang="en-US" sz="2100">
                <a:solidFill>
                  <a:srgbClr val="000000"/>
                </a:solidFill>
                <a:hlinkClick r:id="rId4"/>
              </a:rPr>
              <a:t>ehrmpeocommunications@va.gov</a:t>
            </a:r>
            <a:endParaRPr lang="en-US" sz="2100">
              <a:solidFill>
                <a:srgbClr val="000000"/>
              </a:solidFill>
            </a:endParaRPr>
          </a:p>
          <a:p>
            <a:pPr algn="ctr" defTabSz="685800"/>
            <a:endParaRPr lang="en-US" sz="2100" b="1">
              <a:solidFill>
                <a:srgbClr val="000000"/>
              </a:solidFill>
            </a:endParaRPr>
          </a:p>
          <a:p>
            <a:pPr algn="ctr" defTabSz="685800"/>
            <a:r>
              <a:rPr lang="en-US" sz="2100" b="1">
                <a:solidFill>
                  <a:srgbClr val="000000"/>
                </a:solidFill>
              </a:rPr>
              <a:t>Learn more</a:t>
            </a:r>
          </a:p>
          <a:p>
            <a:pPr algn="ctr" defTabSz="685800"/>
            <a:r>
              <a:rPr lang="en-US" sz="2100">
                <a:solidFill>
                  <a:srgbClr val="000000"/>
                </a:solidFill>
                <a:hlinkClick r:id="rId5"/>
              </a:rPr>
              <a:t>www.ehrm.va.gov</a:t>
            </a:r>
            <a:endParaRPr lang="en-US" sz="2100">
              <a:solidFill>
                <a:srgbClr val="000000"/>
              </a:solidFill>
            </a:endParaRPr>
          </a:p>
          <a:p>
            <a:pPr algn="ctr" defTabSz="685800"/>
            <a:endParaRPr lang="en-US" sz="2100">
              <a:solidFill>
                <a:srgbClr val="000000"/>
              </a:solidFill>
            </a:endParaRPr>
          </a:p>
          <a:p>
            <a:pPr algn="ctr" defTabSz="685800"/>
            <a:endParaRPr lang="en-US" sz="2100">
              <a:solidFill>
                <a:srgbClr val="000000"/>
              </a:solidFill>
            </a:endParaRPr>
          </a:p>
          <a:p>
            <a:pPr defTabSz="685800"/>
            <a:endParaRPr lang="en-US" sz="1350">
              <a:solidFill>
                <a:srgbClr val="000000"/>
              </a:solidFill>
            </a:endParaRPr>
          </a:p>
        </p:txBody>
      </p:sp>
      <p:sp>
        <p:nvSpPr>
          <p:cNvPr id="11" name="Date Placeholder 3">
            <a:extLst>
              <a:ext uri="{FF2B5EF4-FFF2-40B4-BE49-F238E27FC236}">
                <a16:creationId xmlns:a16="http://schemas.microsoft.com/office/drawing/2014/main" id="{17BEA975-DA8E-974F-9772-5568B705090B}"/>
              </a:ext>
            </a:extLst>
          </p:cNvPr>
          <p:cNvSpPr txBox="1">
            <a:spLocks/>
          </p:cNvSpPr>
          <p:nvPr userDrawn="1"/>
        </p:nvSpPr>
        <p:spPr>
          <a:xfrm>
            <a:off x="2940435" y="6359244"/>
            <a:ext cx="3671107" cy="372038"/>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rgbClr val="003F7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a:t>VA Electronic Health Record Modernization</a:t>
            </a:r>
          </a:p>
        </p:txBody>
      </p:sp>
      <p:sp>
        <p:nvSpPr>
          <p:cNvPr id="13" name="Rectangle 12">
            <a:extLst>
              <a:ext uri="{FF2B5EF4-FFF2-40B4-BE49-F238E27FC236}">
                <a16:creationId xmlns:a16="http://schemas.microsoft.com/office/drawing/2014/main" id="{C528BF07-BD02-4794-B2A5-BB27C9E1713C}"/>
              </a:ext>
            </a:extLst>
          </p:cNvPr>
          <p:cNvSpPr/>
          <p:nvPr userDrawn="1"/>
        </p:nvSpPr>
        <p:spPr>
          <a:xfrm>
            <a:off x="463731" y="6663756"/>
            <a:ext cx="5937330" cy="16158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450">
                <a:solidFill>
                  <a:srgbClr val="5F5F5F">
                    <a:alpha val="97000"/>
                  </a:srgbClr>
                </a:solidFill>
              </a:rPr>
              <a:t>DRAFT, PRE-DECISIONAL, DELIBERATIVE DOCUMENT – VA USE ONLY</a:t>
            </a:r>
            <a:endParaRPr lang="en-US" sz="450">
              <a:solidFill>
                <a:srgbClr val="5F5F5F">
                  <a:alpha val="97000"/>
                </a:srgbClr>
              </a:solidFill>
            </a:endParaRPr>
          </a:p>
        </p:txBody>
      </p:sp>
    </p:spTree>
    <p:extLst>
      <p:ext uri="{BB962C8B-B14F-4D97-AF65-F5344CB8AC3E}">
        <p14:creationId xmlns:p14="http://schemas.microsoft.com/office/powerpoint/2010/main" val="20119024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104AB7-71E2-0A4C-A989-CEF4592A387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286750" y="-251"/>
            <a:ext cx="821626" cy="1127516"/>
          </a:xfrm>
          <a:prstGeom prst="rect">
            <a:avLst/>
          </a:prstGeom>
        </p:spPr>
      </p:pic>
      <p:pic>
        <p:nvPicPr>
          <p:cNvPr id="10" name="Picture 9">
            <a:extLst>
              <a:ext uri="{FF2B5EF4-FFF2-40B4-BE49-F238E27FC236}">
                <a16:creationId xmlns:a16="http://schemas.microsoft.com/office/drawing/2014/main" id="{7E23501F-7752-3C4B-9896-1BC95D91B30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165" y="-226625"/>
            <a:ext cx="974192" cy="1603564"/>
          </a:xfrm>
          <a:prstGeom prst="rect">
            <a:avLst/>
          </a:prstGeom>
        </p:spPr>
      </p:pic>
      <p:sp>
        <p:nvSpPr>
          <p:cNvPr id="8" name="Title 1">
            <a:extLst>
              <a:ext uri="{FF2B5EF4-FFF2-40B4-BE49-F238E27FC236}">
                <a16:creationId xmlns:a16="http://schemas.microsoft.com/office/drawing/2014/main" id="{78C8BD2B-48F1-D547-BADF-86C18FAD8D11}"/>
              </a:ext>
            </a:extLst>
          </p:cNvPr>
          <p:cNvSpPr>
            <a:spLocks noGrp="1"/>
          </p:cNvSpPr>
          <p:nvPr>
            <p:ph type="title" hasCustomPrompt="1"/>
          </p:nvPr>
        </p:nvSpPr>
        <p:spPr>
          <a:xfrm>
            <a:off x="982357" y="321623"/>
            <a:ext cx="6736255" cy="567204"/>
          </a:xfrm>
        </p:spPr>
        <p:txBody>
          <a:bodyPr>
            <a:normAutofit/>
          </a:bodyPr>
          <a:lstStyle>
            <a:lvl1pPr>
              <a:defRPr sz="2700" b="1">
                <a:solidFill>
                  <a:srgbClr val="193460"/>
                </a:solidFill>
                <a:latin typeface="Calibri" panose="020F0502020204030204" pitchFamily="34" charset="0"/>
                <a:cs typeface="Calibri" panose="020F0502020204030204" pitchFamily="34" charset="0"/>
              </a:defRPr>
            </a:lvl1pPr>
          </a:lstStyle>
          <a:p>
            <a:r>
              <a:rPr lang="en-US"/>
              <a:t>Contact Information </a:t>
            </a:r>
          </a:p>
        </p:txBody>
      </p:sp>
      <p:sp>
        <p:nvSpPr>
          <p:cNvPr id="2" name="TextBox 1">
            <a:extLst>
              <a:ext uri="{FF2B5EF4-FFF2-40B4-BE49-F238E27FC236}">
                <a16:creationId xmlns:a16="http://schemas.microsoft.com/office/drawing/2014/main" id="{223CC327-586D-C14E-80B8-11EF04DBE631}"/>
              </a:ext>
            </a:extLst>
          </p:cNvPr>
          <p:cNvSpPr txBox="1"/>
          <p:nvPr userDrawn="1"/>
        </p:nvSpPr>
        <p:spPr>
          <a:xfrm>
            <a:off x="1076661" y="1846345"/>
            <a:ext cx="6641951" cy="3208571"/>
          </a:xfrm>
          <a:prstGeom prst="rect">
            <a:avLst/>
          </a:prstGeom>
          <a:noFill/>
        </p:spPr>
        <p:txBody>
          <a:bodyPr wrap="square" rtlCol="0">
            <a:spAutoFit/>
          </a:bodyPr>
          <a:lstStyle/>
          <a:p>
            <a:pPr algn="ctr" defTabSz="685800"/>
            <a:r>
              <a:rPr lang="en-US" sz="2100" b="1">
                <a:solidFill>
                  <a:srgbClr val="000000"/>
                </a:solidFill>
              </a:rPr>
              <a:t>Contact EHRM </a:t>
            </a:r>
          </a:p>
          <a:p>
            <a:pPr algn="ctr" defTabSz="685800"/>
            <a:r>
              <a:rPr lang="en-US" sz="2100" b="1">
                <a:solidFill>
                  <a:srgbClr val="000000"/>
                </a:solidFill>
              </a:rPr>
              <a:t>Change Management Team</a:t>
            </a:r>
          </a:p>
          <a:p>
            <a:pPr algn="ctr" defTabSz="685800"/>
            <a:r>
              <a:rPr lang="en-US" sz="2100">
                <a:solidFill>
                  <a:srgbClr val="000000"/>
                </a:solidFill>
                <a:hlinkClick r:id="rId4"/>
              </a:rPr>
              <a:t>jill.draime@va.gov</a:t>
            </a:r>
            <a:r>
              <a:rPr lang="en-US" sz="2100">
                <a:solidFill>
                  <a:srgbClr val="000000"/>
                </a:solidFill>
              </a:rPr>
              <a:t>, </a:t>
            </a:r>
            <a:br>
              <a:rPr lang="en-US" sz="2100">
                <a:solidFill>
                  <a:srgbClr val="000000"/>
                </a:solidFill>
              </a:rPr>
            </a:br>
            <a:r>
              <a:rPr lang="en-US" sz="2100">
                <a:solidFill>
                  <a:srgbClr val="000000"/>
                </a:solidFill>
                <a:hlinkClick r:id="rId5"/>
              </a:rPr>
              <a:t>jennifer.kalka@va.gov</a:t>
            </a:r>
            <a:r>
              <a:rPr lang="en-US" sz="2100">
                <a:solidFill>
                  <a:srgbClr val="000000"/>
                </a:solidFill>
              </a:rPr>
              <a:t>, </a:t>
            </a:r>
            <a:r>
              <a:rPr lang="en-US" sz="2100">
                <a:solidFill>
                  <a:srgbClr val="000000"/>
                </a:solidFill>
                <a:hlinkClick r:id="rId6"/>
              </a:rPr>
              <a:t>geoff.buteau@va.gov</a:t>
            </a:r>
            <a:r>
              <a:rPr lang="en-US" sz="2100">
                <a:solidFill>
                  <a:srgbClr val="000000"/>
                </a:solidFill>
              </a:rPr>
              <a:t> </a:t>
            </a:r>
          </a:p>
          <a:p>
            <a:pPr algn="ctr" defTabSz="685800"/>
            <a:endParaRPr lang="en-US" sz="2100" b="1">
              <a:solidFill>
                <a:srgbClr val="000000"/>
              </a:solidFill>
            </a:endParaRPr>
          </a:p>
          <a:p>
            <a:pPr algn="ctr" defTabSz="685800"/>
            <a:r>
              <a:rPr lang="en-US" sz="2100" b="1">
                <a:solidFill>
                  <a:srgbClr val="000000"/>
                </a:solidFill>
              </a:rPr>
              <a:t>Learn more</a:t>
            </a:r>
          </a:p>
          <a:p>
            <a:pPr algn="ctr" defTabSz="685800"/>
            <a:r>
              <a:rPr lang="en-US" sz="2100">
                <a:solidFill>
                  <a:srgbClr val="000000"/>
                </a:solidFill>
                <a:hlinkClick r:id="rId7"/>
              </a:rPr>
              <a:t>www.ehrm.va.gov</a:t>
            </a:r>
            <a:endParaRPr lang="en-US" sz="2100">
              <a:solidFill>
                <a:srgbClr val="000000"/>
              </a:solidFill>
            </a:endParaRPr>
          </a:p>
          <a:p>
            <a:pPr algn="ctr" defTabSz="685800"/>
            <a:endParaRPr lang="en-US" sz="2100">
              <a:solidFill>
                <a:srgbClr val="000000"/>
              </a:solidFill>
            </a:endParaRPr>
          </a:p>
          <a:p>
            <a:pPr algn="ctr" defTabSz="685800"/>
            <a:endParaRPr lang="en-US" sz="2100">
              <a:solidFill>
                <a:srgbClr val="000000"/>
              </a:solidFill>
            </a:endParaRPr>
          </a:p>
          <a:p>
            <a:pPr defTabSz="685800"/>
            <a:endParaRPr lang="en-US" sz="1350">
              <a:solidFill>
                <a:srgbClr val="000000"/>
              </a:solidFill>
            </a:endParaRPr>
          </a:p>
        </p:txBody>
      </p:sp>
      <p:sp>
        <p:nvSpPr>
          <p:cNvPr id="11" name="Date Placeholder 3">
            <a:extLst>
              <a:ext uri="{FF2B5EF4-FFF2-40B4-BE49-F238E27FC236}">
                <a16:creationId xmlns:a16="http://schemas.microsoft.com/office/drawing/2014/main" id="{17BEA975-DA8E-974F-9772-5568B705090B}"/>
              </a:ext>
            </a:extLst>
          </p:cNvPr>
          <p:cNvSpPr txBox="1">
            <a:spLocks/>
          </p:cNvSpPr>
          <p:nvPr userDrawn="1"/>
        </p:nvSpPr>
        <p:spPr>
          <a:xfrm>
            <a:off x="2940435" y="6359244"/>
            <a:ext cx="3671107" cy="372038"/>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rgbClr val="003F7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a:t>VA Electronic Health Record Modernization</a:t>
            </a:r>
          </a:p>
        </p:txBody>
      </p:sp>
      <p:sp>
        <p:nvSpPr>
          <p:cNvPr id="13" name="Rectangle 12">
            <a:extLst>
              <a:ext uri="{FF2B5EF4-FFF2-40B4-BE49-F238E27FC236}">
                <a16:creationId xmlns:a16="http://schemas.microsoft.com/office/drawing/2014/main" id="{28D6406B-3D6F-45E4-805B-A828196D2E5C}"/>
              </a:ext>
            </a:extLst>
          </p:cNvPr>
          <p:cNvSpPr/>
          <p:nvPr userDrawn="1"/>
        </p:nvSpPr>
        <p:spPr>
          <a:xfrm>
            <a:off x="463731" y="6663756"/>
            <a:ext cx="5937330" cy="16158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450">
                <a:solidFill>
                  <a:srgbClr val="5F5F5F">
                    <a:alpha val="97000"/>
                  </a:srgbClr>
                </a:solidFill>
              </a:rPr>
              <a:t>DRAFT, PRE-DECISIONAL, DELIBERATIVE DOCUMENT – VA USE ONLY</a:t>
            </a:r>
            <a:endParaRPr lang="en-US" sz="450">
              <a:solidFill>
                <a:srgbClr val="5F5F5F">
                  <a:alpha val="97000"/>
                </a:srgbClr>
              </a:solidFill>
            </a:endParaRPr>
          </a:p>
        </p:txBody>
      </p:sp>
    </p:spTree>
    <p:extLst>
      <p:ext uri="{BB962C8B-B14F-4D97-AF65-F5344CB8AC3E}">
        <p14:creationId xmlns:p14="http://schemas.microsoft.com/office/powerpoint/2010/main" val="30885515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13" name="Date Placeholder 3">
            <a:extLst>
              <a:ext uri="{FF2B5EF4-FFF2-40B4-BE49-F238E27FC236}">
                <a16:creationId xmlns:a16="http://schemas.microsoft.com/office/drawing/2014/main" id="{5FAB2D97-7F66-3D4F-AC61-486E3CCC4B25}"/>
              </a:ext>
            </a:extLst>
          </p:cNvPr>
          <p:cNvSpPr txBox="1">
            <a:spLocks/>
          </p:cNvSpPr>
          <p:nvPr userDrawn="1"/>
        </p:nvSpPr>
        <p:spPr>
          <a:xfrm>
            <a:off x="2940435" y="6359244"/>
            <a:ext cx="3671107" cy="372038"/>
          </a:xfrm>
          <a:prstGeom prst="rect">
            <a:avLst/>
          </a:prstGeom>
        </p:spPr>
        <p:txBody>
          <a:bodyPr vert="horz" lIns="59618" tIns="29809" rIns="59618" bIns="29809" rtlCol="0" anchor="ctr"/>
          <a:lstStyle>
            <a:defPPr>
              <a:defRPr lang="en-US"/>
            </a:defPPr>
            <a:lvl1pPr marL="0" algn="l" defTabSz="914400" rtl="0" eaLnBrk="1" latinLnBrk="0" hangingPunct="1">
              <a:defRPr sz="1200" kern="1200">
                <a:solidFill>
                  <a:srgbClr val="003F7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74" b="1"/>
              <a:t>EHRM</a:t>
            </a:r>
            <a:r>
              <a:rPr lang="en-US" sz="1174"/>
              <a:t> </a:t>
            </a:r>
            <a:r>
              <a:rPr lang="en-US" sz="1174">
                <a:solidFill>
                  <a:srgbClr val="839097"/>
                </a:solidFill>
              </a:rPr>
              <a:t>|</a:t>
            </a:r>
            <a:r>
              <a:rPr lang="en-US" sz="1174"/>
              <a:t> Electronic Health Record Modernization</a:t>
            </a:r>
          </a:p>
        </p:txBody>
      </p:sp>
      <p:sp>
        <p:nvSpPr>
          <p:cNvPr id="11" name="Title 1">
            <a:extLst>
              <a:ext uri="{FF2B5EF4-FFF2-40B4-BE49-F238E27FC236}">
                <a16:creationId xmlns:a16="http://schemas.microsoft.com/office/drawing/2014/main" id="{F678FA06-5E0E-4095-9D76-0D8B06C3C9D8}"/>
              </a:ext>
            </a:extLst>
          </p:cNvPr>
          <p:cNvSpPr>
            <a:spLocks noGrp="1"/>
          </p:cNvSpPr>
          <p:nvPr>
            <p:ph type="title" hasCustomPrompt="1"/>
          </p:nvPr>
        </p:nvSpPr>
        <p:spPr>
          <a:xfrm>
            <a:off x="731521" y="208731"/>
            <a:ext cx="4615031" cy="567204"/>
          </a:xfrm>
        </p:spPr>
        <p:txBody>
          <a:bodyPr>
            <a:normAutofit/>
          </a:bodyPr>
          <a:lstStyle>
            <a:lvl1pPr>
              <a:defRPr sz="2455" b="1">
                <a:solidFill>
                  <a:srgbClr val="193460"/>
                </a:solidFill>
                <a:latin typeface="Calibri" panose="020F0502020204030204" pitchFamily="34" charset="0"/>
                <a:cs typeface="Calibri" panose="020F0502020204030204" pitchFamily="34" charset="0"/>
              </a:defRPr>
            </a:lvl1pPr>
          </a:lstStyle>
          <a:p>
            <a:r>
              <a:rPr lang="en-US"/>
              <a:t>Title: Calibri bold 48 </a:t>
            </a:r>
            <a:r>
              <a:rPr lang="en-US" err="1"/>
              <a:t>pt</a:t>
            </a:r>
            <a:r>
              <a:rPr lang="en-US"/>
              <a:t> blue </a:t>
            </a:r>
          </a:p>
        </p:txBody>
      </p:sp>
      <p:pic>
        <p:nvPicPr>
          <p:cNvPr id="12" name="Picture 11">
            <a:extLst>
              <a:ext uri="{FF2B5EF4-FFF2-40B4-BE49-F238E27FC236}">
                <a16:creationId xmlns:a16="http://schemas.microsoft.com/office/drawing/2014/main" id="{F5F995F2-0901-4E38-BB6B-13ECEA87887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523771" y="62671"/>
            <a:ext cx="620230" cy="739911"/>
          </a:xfrm>
          <a:prstGeom prst="rect">
            <a:avLst/>
          </a:prstGeom>
        </p:spPr>
      </p:pic>
      <p:pic>
        <p:nvPicPr>
          <p:cNvPr id="14" name="Picture 13">
            <a:extLst>
              <a:ext uri="{FF2B5EF4-FFF2-40B4-BE49-F238E27FC236}">
                <a16:creationId xmlns:a16="http://schemas.microsoft.com/office/drawing/2014/main" id="{5FB516E0-ED72-454D-B52A-120E621692A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01559"/>
            <a:ext cx="731522" cy="1061679"/>
          </a:xfrm>
          <a:prstGeom prst="rect">
            <a:avLst/>
          </a:prstGeom>
        </p:spPr>
      </p:pic>
      <p:sp>
        <p:nvSpPr>
          <p:cNvPr id="9" name="Rectangle 8">
            <a:extLst>
              <a:ext uri="{FF2B5EF4-FFF2-40B4-BE49-F238E27FC236}">
                <a16:creationId xmlns:a16="http://schemas.microsoft.com/office/drawing/2014/main" id="{804A8338-68FC-4498-B338-E48868B9E365}"/>
              </a:ext>
            </a:extLst>
          </p:cNvPr>
          <p:cNvSpPr/>
          <p:nvPr userDrawn="1"/>
        </p:nvSpPr>
        <p:spPr>
          <a:xfrm>
            <a:off x="463731" y="6663756"/>
            <a:ext cx="5937330" cy="16158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450">
                <a:solidFill>
                  <a:srgbClr val="5F5F5F">
                    <a:alpha val="97000"/>
                  </a:srgbClr>
                </a:solidFill>
              </a:rPr>
              <a:t>DRAFT, PRE-DECISIONAL, DELIBERATIVE DOCUMENT – VA USE ONLY</a:t>
            </a:r>
            <a:endParaRPr lang="en-US" sz="450">
              <a:solidFill>
                <a:srgbClr val="5F5F5F">
                  <a:alpha val="97000"/>
                </a:srgbClr>
              </a:solidFill>
            </a:endParaRPr>
          </a:p>
        </p:txBody>
      </p:sp>
    </p:spTree>
    <p:extLst>
      <p:ext uri="{BB962C8B-B14F-4D97-AF65-F5344CB8AC3E}">
        <p14:creationId xmlns:p14="http://schemas.microsoft.com/office/powerpoint/2010/main" val="6218913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0585EC-7942-6848-BDB6-5460422172A8}"/>
              </a:ext>
            </a:extLst>
          </p:cNvPr>
          <p:cNvSpPr>
            <a:spLocks noGrp="1"/>
          </p:cNvSpPr>
          <p:nvPr>
            <p:ph type="body" idx="1" hasCustomPrompt="1"/>
          </p:nvPr>
        </p:nvSpPr>
        <p:spPr>
          <a:xfrm>
            <a:off x="629842" y="1504059"/>
            <a:ext cx="3868340" cy="823912"/>
          </a:xfrm>
          <a:prstGeom prst="rect">
            <a:avLst/>
          </a:prstGeom>
        </p:spPr>
        <p:txBody>
          <a:bodyPr anchor="b">
            <a:normAutofit/>
          </a:bodyPr>
          <a:lstStyle>
            <a:lvl1pPr marL="0" indent="0">
              <a:buNone/>
              <a:defRPr sz="1985" b="1">
                <a:solidFill>
                  <a:srgbClr val="003F72"/>
                </a:solidFill>
              </a:defRPr>
            </a:lvl1pPr>
            <a:lvl2pPr marL="249624" indent="0">
              <a:buNone/>
              <a:defRPr sz="1092" b="1"/>
            </a:lvl2pPr>
            <a:lvl3pPr marL="499249" indent="0">
              <a:buNone/>
              <a:defRPr sz="982" b="1"/>
            </a:lvl3pPr>
            <a:lvl4pPr marL="748873" indent="0">
              <a:buNone/>
              <a:defRPr sz="874" b="1"/>
            </a:lvl4pPr>
            <a:lvl5pPr marL="998498" indent="0">
              <a:buNone/>
              <a:defRPr sz="874" b="1"/>
            </a:lvl5pPr>
            <a:lvl6pPr marL="1248122" indent="0">
              <a:buNone/>
              <a:defRPr sz="874" b="1"/>
            </a:lvl6pPr>
            <a:lvl7pPr marL="1497746" indent="0">
              <a:buNone/>
              <a:defRPr sz="874" b="1"/>
            </a:lvl7pPr>
            <a:lvl8pPr marL="1747370" indent="0">
              <a:buNone/>
              <a:defRPr sz="874" b="1"/>
            </a:lvl8pPr>
            <a:lvl9pPr marL="1996995" indent="0">
              <a:buNone/>
              <a:defRPr sz="874" b="1"/>
            </a:lvl9pPr>
          </a:lstStyle>
          <a:p>
            <a:pPr lvl="0"/>
            <a:r>
              <a:rPr lang="en-US"/>
              <a:t>Title (Calibri 30pt blue)</a:t>
            </a:r>
          </a:p>
        </p:txBody>
      </p:sp>
      <p:sp>
        <p:nvSpPr>
          <p:cNvPr id="5" name="Text Placeholder 4">
            <a:extLst>
              <a:ext uri="{FF2B5EF4-FFF2-40B4-BE49-F238E27FC236}">
                <a16:creationId xmlns:a16="http://schemas.microsoft.com/office/drawing/2014/main" id="{785BF6DA-B8A8-4948-AD14-C5E1711A3ADB}"/>
              </a:ext>
            </a:extLst>
          </p:cNvPr>
          <p:cNvSpPr>
            <a:spLocks noGrp="1"/>
          </p:cNvSpPr>
          <p:nvPr>
            <p:ph type="body" sz="quarter" idx="3" hasCustomPrompt="1"/>
          </p:nvPr>
        </p:nvSpPr>
        <p:spPr>
          <a:xfrm>
            <a:off x="4629150" y="1504059"/>
            <a:ext cx="3887391" cy="823912"/>
          </a:xfrm>
          <a:prstGeom prst="rect">
            <a:avLst/>
          </a:prstGeom>
        </p:spPr>
        <p:txBody>
          <a:bodyPr anchor="b">
            <a:normAutofit/>
          </a:bodyPr>
          <a:lstStyle>
            <a:lvl1pPr marL="0" indent="0">
              <a:buNone/>
              <a:defRPr sz="1985" b="1">
                <a:solidFill>
                  <a:srgbClr val="003F72"/>
                </a:solidFill>
              </a:defRPr>
            </a:lvl1pPr>
            <a:lvl2pPr marL="249624" indent="0">
              <a:buNone/>
              <a:defRPr sz="1092" b="1"/>
            </a:lvl2pPr>
            <a:lvl3pPr marL="499249" indent="0">
              <a:buNone/>
              <a:defRPr sz="982" b="1"/>
            </a:lvl3pPr>
            <a:lvl4pPr marL="748873" indent="0">
              <a:buNone/>
              <a:defRPr sz="874" b="1"/>
            </a:lvl4pPr>
            <a:lvl5pPr marL="998498" indent="0">
              <a:buNone/>
              <a:defRPr sz="874" b="1"/>
            </a:lvl5pPr>
            <a:lvl6pPr marL="1248122" indent="0">
              <a:buNone/>
              <a:defRPr sz="874" b="1"/>
            </a:lvl6pPr>
            <a:lvl7pPr marL="1497746" indent="0">
              <a:buNone/>
              <a:defRPr sz="874" b="1"/>
            </a:lvl7pPr>
            <a:lvl8pPr marL="1747370" indent="0">
              <a:buNone/>
              <a:defRPr sz="874" b="1"/>
            </a:lvl8pPr>
            <a:lvl9pPr marL="1996995" indent="0">
              <a:buNone/>
              <a:defRPr sz="874" b="1"/>
            </a:lvl9pPr>
          </a:lstStyle>
          <a:p>
            <a:pPr lvl="0"/>
            <a:r>
              <a:rPr lang="en-US"/>
              <a:t>Title (Calibri 30pt blue)</a:t>
            </a:r>
          </a:p>
        </p:txBody>
      </p:sp>
      <p:sp>
        <p:nvSpPr>
          <p:cNvPr id="13" name="Date Placeholder 3">
            <a:extLst>
              <a:ext uri="{FF2B5EF4-FFF2-40B4-BE49-F238E27FC236}">
                <a16:creationId xmlns:a16="http://schemas.microsoft.com/office/drawing/2014/main" id="{6CC84672-AEB2-584B-AE06-CC7F152B02BE}"/>
              </a:ext>
            </a:extLst>
          </p:cNvPr>
          <p:cNvSpPr txBox="1">
            <a:spLocks/>
          </p:cNvSpPr>
          <p:nvPr userDrawn="1"/>
        </p:nvSpPr>
        <p:spPr>
          <a:xfrm>
            <a:off x="2940435" y="6359244"/>
            <a:ext cx="3671106" cy="372038"/>
          </a:xfrm>
          <a:prstGeom prst="rect">
            <a:avLst/>
          </a:prstGeom>
        </p:spPr>
        <p:txBody>
          <a:bodyPr vert="horz" lIns="49922" tIns="24961" rIns="49922" bIns="24961" rtlCol="0" anchor="ctr"/>
          <a:lstStyle>
            <a:defPPr>
              <a:defRPr lang="en-US"/>
            </a:defPPr>
            <a:lvl1pPr marL="0" algn="l" defTabSz="914400" rtl="0" eaLnBrk="1" latinLnBrk="0" hangingPunct="1">
              <a:defRPr sz="1200" kern="1200">
                <a:solidFill>
                  <a:srgbClr val="003F7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82"/>
              <a:t>VA Electronic Health Record Modernization</a:t>
            </a:r>
          </a:p>
        </p:txBody>
      </p:sp>
      <p:sp>
        <p:nvSpPr>
          <p:cNvPr id="16" name="Title 1">
            <a:extLst>
              <a:ext uri="{FF2B5EF4-FFF2-40B4-BE49-F238E27FC236}">
                <a16:creationId xmlns:a16="http://schemas.microsoft.com/office/drawing/2014/main" id="{A1FE8D80-A8D6-1E4F-BF08-3E64D1086B87}"/>
              </a:ext>
            </a:extLst>
          </p:cNvPr>
          <p:cNvSpPr>
            <a:spLocks noGrp="1"/>
          </p:cNvSpPr>
          <p:nvPr>
            <p:ph type="title" hasCustomPrompt="1"/>
          </p:nvPr>
        </p:nvSpPr>
        <p:spPr>
          <a:xfrm>
            <a:off x="1181967" y="321623"/>
            <a:ext cx="6536645" cy="567204"/>
          </a:xfrm>
        </p:spPr>
        <p:txBody>
          <a:bodyPr>
            <a:normAutofit/>
          </a:bodyPr>
          <a:lstStyle>
            <a:lvl1pPr>
              <a:defRPr sz="2383" b="1">
                <a:solidFill>
                  <a:srgbClr val="193460"/>
                </a:solidFill>
                <a:latin typeface="Calibri" panose="020F0502020204030204" pitchFamily="34" charset="0"/>
                <a:cs typeface="Calibri" panose="020F0502020204030204" pitchFamily="34" charset="0"/>
              </a:defRPr>
            </a:lvl1pPr>
          </a:lstStyle>
          <a:p>
            <a:r>
              <a:rPr lang="en-US"/>
              <a:t>Title: Calibri Bold 36 </a:t>
            </a:r>
            <a:r>
              <a:rPr lang="en-US" err="1"/>
              <a:t>pt</a:t>
            </a:r>
            <a:r>
              <a:rPr lang="en-US"/>
              <a:t> blue </a:t>
            </a:r>
          </a:p>
        </p:txBody>
      </p:sp>
      <p:sp>
        <p:nvSpPr>
          <p:cNvPr id="11" name="Content Placeholder 2">
            <a:extLst>
              <a:ext uri="{FF2B5EF4-FFF2-40B4-BE49-F238E27FC236}">
                <a16:creationId xmlns:a16="http://schemas.microsoft.com/office/drawing/2014/main" id="{BD663EEF-C9E0-7542-8F77-DC108B6AAC96}"/>
              </a:ext>
            </a:extLst>
          </p:cNvPr>
          <p:cNvSpPr>
            <a:spLocks noGrp="1"/>
          </p:cNvSpPr>
          <p:nvPr>
            <p:ph idx="15" hasCustomPrompt="1"/>
          </p:nvPr>
        </p:nvSpPr>
        <p:spPr>
          <a:xfrm>
            <a:off x="629218" y="2362204"/>
            <a:ext cx="3885633" cy="3344600"/>
          </a:xfrm>
          <a:prstGeom prst="rect">
            <a:avLst/>
          </a:prstGeom>
        </p:spPr>
        <p:txBody>
          <a:bodyPr/>
          <a:lstStyle>
            <a:lvl1pPr>
              <a:buClr>
                <a:schemeClr val="tx1"/>
              </a:buClr>
              <a:defRPr sz="1853"/>
            </a:lvl1pPr>
            <a:lvl2pPr marL="578675" indent="-192892">
              <a:buClr>
                <a:schemeClr val="tx1"/>
              </a:buClr>
              <a:buFont typeface="Wingdings" pitchFamily="2" charset="2"/>
              <a:buChar char="§"/>
              <a:defRPr sz="1589"/>
            </a:lvl2pPr>
            <a:lvl3pPr marL="964458" indent="-192892">
              <a:buClr>
                <a:schemeClr val="tx1"/>
              </a:buClr>
              <a:buFont typeface=".AppleSystemUIFont"/>
              <a:buChar char="–"/>
              <a:defRPr sz="1324"/>
            </a:lvl3pPr>
            <a:lvl4pPr>
              <a:buClr>
                <a:schemeClr val="tx1"/>
              </a:buClr>
              <a:defRPr sz="1589"/>
            </a:lvl4pPr>
            <a:lvl5pPr>
              <a:buClr>
                <a:schemeClr val="tx1"/>
              </a:buClr>
              <a:defRPr sz="1324"/>
            </a:lvl5pPr>
          </a:lstStyle>
          <a:p>
            <a:pPr lvl="0"/>
            <a:r>
              <a:rPr lang="en-US"/>
              <a:t>First level (Calibri 28 </a:t>
            </a:r>
            <a:r>
              <a:rPr lang="en-US" err="1"/>
              <a:t>pt</a:t>
            </a:r>
            <a:r>
              <a:rPr lang="en-US"/>
              <a:t> black)</a:t>
            </a:r>
          </a:p>
          <a:p>
            <a:pPr lvl="1"/>
            <a:r>
              <a:rPr lang="en-US"/>
              <a:t>Second level (Calibri 24 </a:t>
            </a:r>
            <a:r>
              <a:rPr lang="en-US" err="1"/>
              <a:t>pt</a:t>
            </a:r>
            <a:r>
              <a:rPr lang="en-US"/>
              <a:t> black)</a:t>
            </a:r>
          </a:p>
          <a:p>
            <a:pPr lvl="2"/>
            <a:r>
              <a:rPr lang="en-US"/>
              <a:t>Third level (Calibri 20 </a:t>
            </a:r>
            <a:r>
              <a:rPr lang="en-US" err="1"/>
              <a:t>pt</a:t>
            </a:r>
            <a:r>
              <a:rPr lang="en-US"/>
              <a:t> black)</a:t>
            </a:r>
          </a:p>
        </p:txBody>
      </p:sp>
      <p:sp>
        <p:nvSpPr>
          <p:cNvPr id="12" name="Content Placeholder 2">
            <a:extLst>
              <a:ext uri="{FF2B5EF4-FFF2-40B4-BE49-F238E27FC236}">
                <a16:creationId xmlns:a16="http://schemas.microsoft.com/office/drawing/2014/main" id="{2EB437DB-0473-0F47-88A4-7FD864958CEA}"/>
              </a:ext>
            </a:extLst>
          </p:cNvPr>
          <p:cNvSpPr>
            <a:spLocks noGrp="1"/>
          </p:cNvSpPr>
          <p:nvPr>
            <p:ph idx="16" hasCustomPrompt="1"/>
          </p:nvPr>
        </p:nvSpPr>
        <p:spPr>
          <a:xfrm>
            <a:off x="4623383" y="2362204"/>
            <a:ext cx="3885633" cy="3344600"/>
          </a:xfrm>
          <a:prstGeom prst="rect">
            <a:avLst/>
          </a:prstGeom>
        </p:spPr>
        <p:txBody>
          <a:bodyPr/>
          <a:lstStyle>
            <a:lvl1pPr>
              <a:buClr>
                <a:schemeClr val="tx1"/>
              </a:buClr>
              <a:defRPr sz="1853"/>
            </a:lvl1pPr>
            <a:lvl2pPr marL="578675" indent="-192892">
              <a:buClr>
                <a:schemeClr val="tx1"/>
              </a:buClr>
              <a:buFont typeface="Wingdings" pitchFamily="2" charset="2"/>
              <a:buChar char="§"/>
              <a:defRPr sz="1589"/>
            </a:lvl2pPr>
            <a:lvl3pPr marL="964458" indent="-192892">
              <a:buClr>
                <a:schemeClr val="tx1"/>
              </a:buClr>
              <a:buFont typeface=".AppleSystemUIFont"/>
              <a:buChar char="–"/>
              <a:defRPr sz="1324"/>
            </a:lvl3pPr>
            <a:lvl4pPr>
              <a:buClr>
                <a:schemeClr val="tx1"/>
              </a:buClr>
              <a:defRPr sz="1589"/>
            </a:lvl4pPr>
            <a:lvl5pPr>
              <a:buClr>
                <a:schemeClr val="tx1"/>
              </a:buClr>
              <a:defRPr sz="1324"/>
            </a:lvl5pPr>
          </a:lstStyle>
          <a:p>
            <a:pPr lvl="0"/>
            <a:r>
              <a:rPr lang="en-US"/>
              <a:t>First level (Calibri 28 </a:t>
            </a:r>
            <a:r>
              <a:rPr lang="en-US" err="1"/>
              <a:t>pt</a:t>
            </a:r>
            <a:r>
              <a:rPr lang="en-US"/>
              <a:t> black)</a:t>
            </a:r>
          </a:p>
          <a:p>
            <a:pPr lvl="1"/>
            <a:r>
              <a:rPr lang="en-US"/>
              <a:t>Second level (Calibri 24 </a:t>
            </a:r>
            <a:r>
              <a:rPr lang="en-US" err="1"/>
              <a:t>pt</a:t>
            </a:r>
            <a:r>
              <a:rPr lang="en-US"/>
              <a:t> black)</a:t>
            </a:r>
          </a:p>
          <a:p>
            <a:pPr lvl="2"/>
            <a:r>
              <a:rPr lang="en-US"/>
              <a:t>Third level (Calibri 20 </a:t>
            </a:r>
            <a:r>
              <a:rPr lang="en-US" err="1"/>
              <a:t>pt</a:t>
            </a:r>
            <a:r>
              <a:rPr lang="en-US"/>
              <a:t> black)</a:t>
            </a:r>
          </a:p>
        </p:txBody>
      </p:sp>
      <p:pic>
        <p:nvPicPr>
          <p:cNvPr id="14" name="Picture 13" descr="OEHRM Seal">
            <a:extLst>
              <a:ext uri="{FF2B5EF4-FFF2-40B4-BE49-F238E27FC236}">
                <a16:creationId xmlns:a16="http://schemas.microsoft.com/office/drawing/2014/main" id="{24134038-E0EE-422B-840D-20C742602F7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13" y="-133827"/>
            <a:ext cx="1183480" cy="1449898"/>
          </a:xfrm>
          <a:prstGeom prst="rect">
            <a:avLst/>
          </a:prstGeom>
        </p:spPr>
      </p:pic>
      <p:pic>
        <p:nvPicPr>
          <p:cNvPr id="19" name="Picture 18" descr="VA Seal">
            <a:extLst>
              <a:ext uri="{FF2B5EF4-FFF2-40B4-BE49-F238E27FC236}">
                <a16:creationId xmlns:a16="http://schemas.microsoft.com/office/drawing/2014/main" id="{F5D46691-D58B-47C9-93B0-0029251D3AF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091923" y="90108"/>
            <a:ext cx="974148" cy="994097"/>
          </a:xfrm>
          <a:prstGeom prst="rect">
            <a:avLst/>
          </a:prstGeom>
        </p:spPr>
      </p:pic>
    </p:spTree>
    <p:extLst>
      <p:ext uri="{BB962C8B-B14F-4D97-AF65-F5344CB8AC3E}">
        <p14:creationId xmlns:p14="http://schemas.microsoft.com/office/powerpoint/2010/main" val="1680875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Tree>
    <p:extLst>
      <p:ext uri="{BB962C8B-B14F-4D97-AF65-F5344CB8AC3E}">
        <p14:creationId xmlns:p14="http://schemas.microsoft.com/office/powerpoint/2010/main" val="38225276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151683C6-3AC1-9641-ADCA-3F57882521B5}"/>
              </a:ext>
            </a:extLst>
          </p:cNvPr>
          <p:cNvSpPr txBox="1">
            <a:spLocks/>
          </p:cNvSpPr>
          <p:nvPr userDrawn="1"/>
        </p:nvSpPr>
        <p:spPr>
          <a:xfrm>
            <a:off x="0" y="6359244"/>
            <a:ext cx="9144000" cy="372038"/>
          </a:xfrm>
          <a:prstGeom prst="rect">
            <a:avLst/>
          </a:prstGeom>
        </p:spPr>
        <p:txBody>
          <a:bodyPr vert="horz" lIns="49922" tIns="24961" rIns="49922" bIns="24961" rtlCol="0" anchor="ctr"/>
          <a:lstStyle>
            <a:defPPr>
              <a:defRPr lang="en-US"/>
            </a:defPPr>
            <a:lvl1pPr marL="0" algn="l" defTabSz="914400" rtl="0" eaLnBrk="1" latinLnBrk="0" hangingPunct="1">
              <a:defRPr sz="1200" kern="1200">
                <a:solidFill>
                  <a:srgbClr val="003F7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82"/>
              <a:t>VA Office of Electronic Health Record Modernization</a:t>
            </a:r>
          </a:p>
        </p:txBody>
      </p:sp>
      <p:sp>
        <p:nvSpPr>
          <p:cNvPr id="9" name="Title 1">
            <a:extLst>
              <a:ext uri="{FF2B5EF4-FFF2-40B4-BE49-F238E27FC236}">
                <a16:creationId xmlns:a16="http://schemas.microsoft.com/office/drawing/2014/main" id="{A2C478CA-B551-D644-BB09-BC054D6B2ADD}"/>
              </a:ext>
            </a:extLst>
          </p:cNvPr>
          <p:cNvSpPr>
            <a:spLocks noGrp="1"/>
          </p:cNvSpPr>
          <p:nvPr>
            <p:ph type="title" hasCustomPrompt="1"/>
          </p:nvPr>
        </p:nvSpPr>
        <p:spPr>
          <a:xfrm>
            <a:off x="1181967" y="321623"/>
            <a:ext cx="6536645" cy="567204"/>
          </a:xfrm>
        </p:spPr>
        <p:txBody>
          <a:bodyPr>
            <a:normAutofit/>
          </a:bodyPr>
          <a:lstStyle>
            <a:lvl1pPr>
              <a:defRPr sz="2383" b="1">
                <a:solidFill>
                  <a:srgbClr val="193460"/>
                </a:solidFill>
                <a:latin typeface="Calibri" panose="020F0502020204030204" pitchFamily="34" charset="0"/>
                <a:cs typeface="Calibri" panose="020F0502020204030204" pitchFamily="34" charset="0"/>
              </a:defRPr>
            </a:lvl1pPr>
          </a:lstStyle>
          <a:p>
            <a:r>
              <a:rPr lang="en-US"/>
              <a:t>Title: Calibri Bold 36 </a:t>
            </a:r>
            <a:r>
              <a:rPr lang="en-US" err="1"/>
              <a:t>pt</a:t>
            </a:r>
            <a:r>
              <a:rPr lang="en-US"/>
              <a:t> blue </a:t>
            </a:r>
          </a:p>
        </p:txBody>
      </p:sp>
      <p:pic>
        <p:nvPicPr>
          <p:cNvPr id="12" name="Picture 11" descr="OEHRM Seal">
            <a:extLst>
              <a:ext uri="{FF2B5EF4-FFF2-40B4-BE49-F238E27FC236}">
                <a16:creationId xmlns:a16="http://schemas.microsoft.com/office/drawing/2014/main" id="{7F85B7CE-17EA-5748-B467-221371F037D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13" y="-133827"/>
            <a:ext cx="1183480" cy="1449898"/>
          </a:xfrm>
          <a:prstGeom prst="rect">
            <a:avLst/>
          </a:prstGeom>
        </p:spPr>
      </p:pic>
      <p:pic>
        <p:nvPicPr>
          <p:cNvPr id="13" name="Picture 12" descr="VA Seal">
            <a:extLst>
              <a:ext uri="{FF2B5EF4-FFF2-40B4-BE49-F238E27FC236}">
                <a16:creationId xmlns:a16="http://schemas.microsoft.com/office/drawing/2014/main" id="{9F0CC402-F192-964F-A88F-F4F36A276BB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091923" y="90108"/>
            <a:ext cx="974148" cy="994097"/>
          </a:xfrm>
          <a:prstGeom prst="rect">
            <a:avLst/>
          </a:prstGeom>
        </p:spPr>
      </p:pic>
      <p:sp>
        <p:nvSpPr>
          <p:cNvPr id="8" name="Content Placeholder 2">
            <a:extLst>
              <a:ext uri="{FF2B5EF4-FFF2-40B4-BE49-F238E27FC236}">
                <a16:creationId xmlns:a16="http://schemas.microsoft.com/office/drawing/2014/main" id="{366B33A4-4DF5-7E46-B42C-A01B206E01AA}"/>
              </a:ext>
            </a:extLst>
          </p:cNvPr>
          <p:cNvSpPr>
            <a:spLocks noGrp="1"/>
          </p:cNvSpPr>
          <p:nvPr>
            <p:ph idx="15" hasCustomPrompt="1"/>
          </p:nvPr>
        </p:nvSpPr>
        <p:spPr>
          <a:xfrm>
            <a:off x="731521" y="1477544"/>
            <a:ext cx="7669530" cy="4426043"/>
          </a:xfrm>
          <a:prstGeom prst="rect">
            <a:avLst/>
          </a:prstGeom>
        </p:spPr>
        <p:txBody>
          <a:bodyPr/>
          <a:lstStyle>
            <a:lvl1pPr>
              <a:buClr>
                <a:schemeClr val="tx1"/>
              </a:buClr>
              <a:defRPr sz="1853"/>
            </a:lvl1pPr>
            <a:lvl2pPr marL="578675" indent="-192892">
              <a:buClr>
                <a:schemeClr val="tx1"/>
              </a:buClr>
              <a:buFont typeface="Wingdings" pitchFamily="2" charset="2"/>
              <a:buChar char="§"/>
              <a:defRPr sz="1589"/>
            </a:lvl2pPr>
            <a:lvl3pPr marL="964458" indent="-192892">
              <a:buClr>
                <a:schemeClr val="tx1"/>
              </a:buClr>
              <a:buFont typeface=".AppleSystemUIFont"/>
              <a:buChar char="–"/>
              <a:defRPr sz="1324"/>
            </a:lvl3pPr>
            <a:lvl4pPr>
              <a:buClr>
                <a:schemeClr val="tx1"/>
              </a:buClr>
              <a:defRPr sz="1589"/>
            </a:lvl4pPr>
            <a:lvl5pPr>
              <a:buClr>
                <a:schemeClr val="tx1"/>
              </a:buClr>
              <a:defRPr sz="1324"/>
            </a:lvl5pPr>
          </a:lstStyle>
          <a:p>
            <a:pPr lvl="0"/>
            <a:r>
              <a:rPr lang="en-US"/>
              <a:t>First level (Calibri 28 </a:t>
            </a:r>
            <a:r>
              <a:rPr lang="en-US" err="1"/>
              <a:t>pt</a:t>
            </a:r>
            <a:r>
              <a:rPr lang="en-US"/>
              <a:t> black)</a:t>
            </a:r>
          </a:p>
          <a:p>
            <a:pPr lvl="1"/>
            <a:r>
              <a:rPr lang="en-US"/>
              <a:t>Second level (Calibri 24 </a:t>
            </a:r>
            <a:r>
              <a:rPr lang="en-US" err="1"/>
              <a:t>pt</a:t>
            </a:r>
            <a:r>
              <a:rPr lang="en-US"/>
              <a:t> black)</a:t>
            </a:r>
          </a:p>
          <a:p>
            <a:pPr lvl="2"/>
            <a:r>
              <a:rPr lang="en-US"/>
              <a:t>Third level (Calibri 20 </a:t>
            </a:r>
            <a:r>
              <a:rPr lang="en-US" err="1"/>
              <a:t>pt</a:t>
            </a:r>
            <a:r>
              <a:rPr lang="en-US"/>
              <a:t> black)</a:t>
            </a:r>
          </a:p>
        </p:txBody>
      </p:sp>
    </p:spTree>
    <p:extLst>
      <p:ext uri="{BB962C8B-B14F-4D97-AF65-F5344CB8AC3E}">
        <p14:creationId xmlns:p14="http://schemas.microsoft.com/office/powerpoint/2010/main" val="2213266047"/>
      </p:ext>
    </p:extLst>
  </p:cSld>
  <p:clrMapOvr>
    <a:masterClrMapping/>
  </p:clrMapOvr>
  <p:extLst>
    <p:ext uri="{DCECCB84-F9BA-43D5-87BE-67443E8EF086}">
      <p15:sldGuideLst xmlns:p15="http://schemas.microsoft.com/office/powerpoint/2012/main">
        <p15:guide id="1" orient="horz">
          <p15:clr>
            <a:srgbClr val="FBAE40"/>
          </p15:clr>
        </p15:guide>
        <p15:guide id="2" pos="6237">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D8D03-1141-DE42-86A9-2EB1C0034559}"/>
              </a:ext>
            </a:extLst>
          </p:cNvPr>
          <p:cNvSpPr>
            <a:spLocks noGrp="1"/>
          </p:cNvSpPr>
          <p:nvPr>
            <p:ph type="title" hasCustomPrompt="1"/>
          </p:nvPr>
        </p:nvSpPr>
        <p:spPr>
          <a:xfrm>
            <a:off x="731521" y="208731"/>
            <a:ext cx="4615031" cy="567204"/>
          </a:xfrm>
        </p:spPr>
        <p:txBody>
          <a:bodyPr>
            <a:normAutofit/>
          </a:bodyPr>
          <a:lstStyle>
            <a:lvl1pPr>
              <a:defRPr sz="2455" b="1">
                <a:solidFill>
                  <a:srgbClr val="193460"/>
                </a:solidFill>
                <a:latin typeface="Calibri" panose="020F0502020204030204" pitchFamily="34" charset="0"/>
                <a:cs typeface="Calibri" panose="020F0502020204030204" pitchFamily="34" charset="0"/>
              </a:defRPr>
            </a:lvl1pPr>
          </a:lstStyle>
          <a:p>
            <a:r>
              <a:rPr lang="en-US"/>
              <a:t>Title: Calibri bold 48 </a:t>
            </a:r>
            <a:r>
              <a:rPr lang="en-US" err="1"/>
              <a:t>pt</a:t>
            </a:r>
            <a:r>
              <a:rPr lang="en-US"/>
              <a:t> blue </a:t>
            </a:r>
          </a:p>
        </p:txBody>
      </p:sp>
      <p:sp>
        <p:nvSpPr>
          <p:cNvPr id="3" name="Content Placeholder 2">
            <a:extLst>
              <a:ext uri="{FF2B5EF4-FFF2-40B4-BE49-F238E27FC236}">
                <a16:creationId xmlns:a16="http://schemas.microsoft.com/office/drawing/2014/main" id="{54A54B18-5EBE-304B-ABBF-9DBCB1B7EDB9}"/>
              </a:ext>
            </a:extLst>
          </p:cNvPr>
          <p:cNvSpPr>
            <a:spLocks noGrp="1"/>
          </p:cNvSpPr>
          <p:nvPr>
            <p:ph idx="1" hasCustomPrompt="1"/>
          </p:nvPr>
        </p:nvSpPr>
        <p:spPr>
          <a:xfrm>
            <a:off x="731520" y="1308849"/>
            <a:ext cx="7669530" cy="4351338"/>
          </a:xfrm>
          <a:prstGeom prst="rect">
            <a:avLst/>
          </a:prstGeom>
        </p:spPr>
        <p:txBody>
          <a:bodyPr/>
          <a:lstStyle>
            <a:lvl1pPr>
              <a:buClr>
                <a:schemeClr val="tx1"/>
              </a:buClr>
              <a:defRPr sz="1841"/>
            </a:lvl1pPr>
            <a:lvl2pPr marL="447122" indent="-149041">
              <a:buClr>
                <a:schemeClr val="tx1"/>
              </a:buClr>
              <a:buFont typeface="Wingdings" pitchFamily="2" charset="2"/>
              <a:buChar char="§"/>
              <a:defRPr sz="1534"/>
            </a:lvl2pPr>
            <a:lvl3pPr marL="745203" indent="-149041">
              <a:buClr>
                <a:schemeClr val="tx1"/>
              </a:buClr>
              <a:buFont typeface=".AppleSystemUIFont"/>
              <a:buChar char="–"/>
              <a:defRPr sz="1432"/>
            </a:lvl3pPr>
            <a:lvl4pPr>
              <a:buClr>
                <a:schemeClr val="tx1"/>
              </a:buClr>
              <a:defRPr sz="1227"/>
            </a:lvl4pPr>
            <a:lvl5pPr>
              <a:buClr>
                <a:schemeClr val="tx1"/>
              </a:buClr>
              <a:defRPr sz="1023"/>
            </a:lvl5pPr>
          </a:lstStyle>
          <a:p>
            <a:pPr lvl="0"/>
            <a:r>
              <a:rPr lang="en-US"/>
              <a:t>First level (Calibri 36 </a:t>
            </a:r>
            <a:r>
              <a:rPr lang="en-US" err="1"/>
              <a:t>pt</a:t>
            </a:r>
            <a:r>
              <a:rPr lang="en-US"/>
              <a:t> black)</a:t>
            </a:r>
          </a:p>
          <a:p>
            <a:pPr lvl="1"/>
            <a:r>
              <a:rPr lang="en-US"/>
              <a:t>Second level (Calibri 30 </a:t>
            </a:r>
            <a:r>
              <a:rPr lang="en-US" err="1"/>
              <a:t>pt</a:t>
            </a:r>
            <a:r>
              <a:rPr lang="en-US"/>
              <a:t> black)</a:t>
            </a:r>
          </a:p>
          <a:p>
            <a:pPr lvl="2"/>
            <a:r>
              <a:rPr lang="en-US"/>
              <a:t>Third level (Calibri 28 </a:t>
            </a:r>
            <a:r>
              <a:rPr lang="en-US" err="1"/>
              <a:t>pt</a:t>
            </a:r>
            <a:r>
              <a:rPr lang="en-US"/>
              <a:t> black)</a:t>
            </a:r>
          </a:p>
        </p:txBody>
      </p:sp>
      <p:pic>
        <p:nvPicPr>
          <p:cNvPr id="9" name="Picture 8" descr="VA Seal">
            <a:extLst>
              <a:ext uri="{FF2B5EF4-FFF2-40B4-BE49-F238E27FC236}">
                <a16:creationId xmlns:a16="http://schemas.microsoft.com/office/drawing/2014/main" id="{712E7BA4-F9A0-DA49-9FE7-571DDB82011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523771" y="62671"/>
            <a:ext cx="620230" cy="739911"/>
          </a:xfrm>
          <a:prstGeom prst="rect">
            <a:avLst/>
          </a:prstGeom>
        </p:spPr>
      </p:pic>
      <p:sp>
        <p:nvSpPr>
          <p:cNvPr id="4" name="Rectangle 3">
            <a:extLst>
              <a:ext uri="{FF2B5EF4-FFF2-40B4-BE49-F238E27FC236}">
                <a16:creationId xmlns:a16="http://schemas.microsoft.com/office/drawing/2014/main" id="{CDA70757-1497-2848-A1A3-A2EA389C804B}"/>
              </a:ext>
            </a:extLst>
          </p:cNvPr>
          <p:cNvSpPr/>
          <p:nvPr userDrawn="1"/>
        </p:nvSpPr>
        <p:spPr>
          <a:xfrm>
            <a:off x="0" y="6596950"/>
            <a:ext cx="9144000" cy="261050"/>
          </a:xfrm>
          <a:prstGeom prst="rect">
            <a:avLst/>
          </a:prstGeom>
          <a:solidFill>
            <a:srgbClr val="003F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920">
              <a:solidFill>
                <a:srgbClr val="FFFFFF"/>
              </a:solidFill>
            </a:endParaRPr>
          </a:p>
        </p:txBody>
      </p:sp>
      <p:sp>
        <p:nvSpPr>
          <p:cNvPr id="14" name="Date Placeholder 3">
            <a:extLst>
              <a:ext uri="{FF2B5EF4-FFF2-40B4-BE49-F238E27FC236}">
                <a16:creationId xmlns:a16="http://schemas.microsoft.com/office/drawing/2014/main" id="{151683C6-3AC1-9641-ADCA-3F57882521B5}"/>
              </a:ext>
            </a:extLst>
          </p:cNvPr>
          <p:cNvSpPr txBox="1">
            <a:spLocks/>
          </p:cNvSpPr>
          <p:nvPr userDrawn="1"/>
        </p:nvSpPr>
        <p:spPr>
          <a:xfrm>
            <a:off x="1" y="6795447"/>
            <a:ext cx="9144000" cy="91272"/>
          </a:xfrm>
          <a:prstGeom prst="rect">
            <a:avLst/>
          </a:prstGeom>
        </p:spPr>
        <p:txBody>
          <a:bodyPr vert="horz" lIns="59618" tIns="29809" rIns="59618" bIns="29809" rtlCol="0" anchor="ctr"/>
          <a:lstStyle>
            <a:defPPr>
              <a:defRPr lang="en-US"/>
            </a:defPPr>
            <a:lvl1pPr marL="0" algn="l" defTabSz="914400" rtl="0" eaLnBrk="1" latinLnBrk="0" hangingPunct="1">
              <a:defRPr sz="1200" kern="1200">
                <a:solidFill>
                  <a:srgbClr val="003F7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67579">
              <a:defRPr/>
            </a:pPr>
            <a:r>
              <a:rPr lang="en-US" sz="716">
                <a:solidFill>
                  <a:srgbClr val="FFFFFF"/>
                </a:solidFill>
              </a:rPr>
              <a:t>VA Office of Electronic Health Record Modernization: Transforming Health Care for Veterans, Revolutionizing Health Care for All</a:t>
            </a:r>
          </a:p>
          <a:p>
            <a:pPr algn="ctr"/>
            <a:endParaRPr lang="en-US" sz="1023">
              <a:solidFill>
                <a:srgbClr val="FFFFFF"/>
              </a:solidFill>
            </a:endParaRPr>
          </a:p>
        </p:txBody>
      </p:sp>
      <p:pic>
        <p:nvPicPr>
          <p:cNvPr id="13" name="Picture 12" descr="OEHRM Seal">
            <a:extLst>
              <a:ext uri="{FF2B5EF4-FFF2-40B4-BE49-F238E27FC236}">
                <a16:creationId xmlns:a16="http://schemas.microsoft.com/office/drawing/2014/main" id="{8C7C025B-8598-4352-AFAF-401E6BFBB90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01559"/>
            <a:ext cx="731522" cy="1061679"/>
          </a:xfrm>
          <a:prstGeom prst="rect">
            <a:avLst/>
          </a:prstGeom>
        </p:spPr>
      </p:pic>
      <p:sp>
        <p:nvSpPr>
          <p:cNvPr id="12" name="TextBox 11">
            <a:extLst>
              <a:ext uri="{FF2B5EF4-FFF2-40B4-BE49-F238E27FC236}">
                <a16:creationId xmlns:a16="http://schemas.microsoft.com/office/drawing/2014/main" id="{5C4EE88D-70E3-416C-9241-4A5158BB499B}"/>
              </a:ext>
            </a:extLst>
          </p:cNvPr>
          <p:cNvSpPr txBox="1"/>
          <p:nvPr userDrawn="1"/>
        </p:nvSpPr>
        <p:spPr>
          <a:xfrm>
            <a:off x="0" y="6604709"/>
            <a:ext cx="2228202" cy="302622"/>
          </a:xfrm>
          <a:prstGeom prst="rect">
            <a:avLst/>
          </a:prstGeom>
        </p:spPr>
        <p:txBody>
          <a:bodyPr vert="horz" wrap="square" lIns="46759" tIns="23380" rIns="46759" bIns="23380" rtlCol="0">
            <a:normAutofit/>
          </a:bodyPr>
          <a:lstStyle/>
          <a:p>
            <a:pPr defTabSz="685800"/>
            <a:r>
              <a:rPr lang="en-US" sz="461">
                <a:solidFill>
                  <a:srgbClr val="FFFFFF"/>
                </a:solidFill>
              </a:rPr>
              <a:t>VA OEHRM // Pre-Decisional // DO NOT DISTRIBUTE</a:t>
            </a:r>
          </a:p>
          <a:p>
            <a:pPr defTabSz="685800"/>
            <a:r>
              <a:rPr lang="en-US" sz="461">
                <a:solidFill>
                  <a:srgbClr val="FFFFFF"/>
                </a:solidFill>
              </a:rPr>
              <a:t>Updated: July 19, 2019</a:t>
            </a:r>
            <a:endParaRPr lang="en-US" sz="461" b="1">
              <a:solidFill>
                <a:srgbClr val="FFFFFF"/>
              </a:solidFill>
            </a:endParaRPr>
          </a:p>
        </p:txBody>
      </p:sp>
      <p:sp>
        <p:nvSpPr>
          <p:cNvPr id="10" name="TextBox 9">
            <a:extLst>
              <a:ext uri="{FF2B5EF4-FFF2-40B4-BE49-F238E27FC236}">
                <a16:creationId xmlns:a16="http://schemas.microsoft.com/office/drawing/2014/main" id="{DF417388-20C0-4251-9012-69938E309F7F}"/>
              </a:ext>
            </a:extLst>
          </p:cNvPr>
          <p:cNvSpPr txBox="1"/>
          <p:nvPr userDrawn="1"/>
        </p:nvSpPr>
        <p:spPr>
          <a:xfrm>
            <a:off x="7578718" y="6611065"/>
            <a:ext cx="537882" cy="365126"/>
          </a:xfrm>
          <a:prstGeom prst="rect">
            <a:avLst/>
          </a:prstGeom>
        </p:spPr>
        <p:txBody>
          <a:bodyPr vert="horz" wrap="none" lIns="46759" tIns="23380" rIns="46759" bIns="23380" rtlCol="0">
            <a:normAutofit/>
          </a:bodyPr>
          <a:lstStyle/>
          <a:p>
            <a:pPr defTabSz="685800"/>
            <a:r>
              <a:rPr lang="en-US" sz="920" b="1">
                <a:solidFill>
                  <a:srgbClr val="FFFFFF"/>
                </a:solidFill>
              </a:rPr>
              <a:t>DRAFT</a:t>
            </a:r>
          </a:p>
        </p:txBody>
      </p:sp>
    </p:spTree>
    <p:extLst>
      <p:ext uri="{BB962C8B-B14F-4D97-AF65-F5344CB8AC3E}">
        <p14:creationId xmlns:p14="http://schemas.microsoft.com/office/powerpoint/2010/main" val="135980247"/>
      </p:ext>
    </p:extLst>
  </p:cSld>
  <p:clrMapOvr>
    <a:masterClrMapping/>
  </p:clrMapOvr>
  <p:extLst>
    <p:ext uri="{DCECCB84-F9BA-43D5-87BE-67443E8EF086}">
      <p15:sldGuideLst xmlns:p15="http://schemas.microsoft.com/office/powerpoint/2012/main">
        <p15:guide id="1" orient="horz" pos="888">
          <p15:clr>
            <a:srgbClr val="FBAE40"/>
          </p15:clr>
        </p15:guide>
        <p15:guide id="2" pos="4896">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57259A7-E4CA-5946-B066-BF236818DB72}"/>
              </a:ext>
            </a:extLst>
          </p:cNvPr>
          <p:cNvSpPr/>
          <p:nvPr userDrawn="1"/>
        </p:nvSpPr>
        <p:spPr>
          <a:xfrm>
            <a:off x="0" y="6599521"/>
            <a:ext cx="9144000" cy="263304"/>
          </a:xfrm>
          <a:prstGeom prst="rect">
            <a:avLst/>
          </a:prstGeom>
          <a:solidFill>
            <a:srgbClr val="003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0000"/>
              </a:solidFill>
            </a:endParaRPr>
          </a:p>
        </p:txBody>
      </p:sp>
      <p:sp>
        <p:nvSpPr>
          <p:cNvPr id="2" name="Title 1">
            <a:extLst>
              <a:ext uri="{FF2B5EF4-FFF2-40B4-BE49-F238E27FC236}">
                <a16:creationId xmlns:a16="http://schemas.microsoft.com/office/drawing/2014/main" id="{F1EB05AF-B4E3-D249-B19E-C846191AE192}"/>
              </a:ext>
            </a:extLst>
          </p:cNvPr>
          <p:cNvSpPr>
            <a:spLocks noGrp="1"/>
          </p:cNvSpPr>
          <p:nvPr>
            <p:ph type="ctrTitle" hasCustomPrompt="1"/>
          </p:nvPr>
        </p:nvSpPr>
        <p:spPr>
          <a:xfrm>
            <a:off x="862159" y="1845711"/>
            <a:ext cx="5120000" cy="1322575"/>
          </a:xfrm>
        </p:spPr>
        <p:txBody>
          <a:bodyPr anchor="b">
            <a:noAutofit/>
          </a:bodyPr>
          <a:lstStyle>
            <a:lvl1pPr algn="l">
              <a:defRPr sz="4050" b="1">
                <a:solidFill>
                  <a:srgbClr val="003F72"/>
                </a:solidFill>
                <a:latin typeface="Calibri" panose="020F0502020204030204" pitchFamily="34" charset="0"/>
                <a:cs typeface="Calibri" panose="020F0502020204030204" pitchFamily="34" charset="0"/>
              </a:defRPr>
            </a:lvl1pPr>
          </a:lstStyle>
          <a:p>
            <a:r>
              <a:rPr lang="en-US"/>
              <a:t>Title: Calibri Bold 54 </a:t>
            </a:r>
            <a:r>
              <a:rPr lang="en-US" err="1"/>
              <a:t>pt</a:t>
            </a:r>
            <a:r>
              <a:rPr lang="en-US"/>
              <a:t> Blue </a:t>
            </a:r>
          </a:p>
        </p:txBody>
      </p:sp>
      <p:sp>
        <p:nvSpPr>
          <p:cNvPr id="3" name="Subtitle 2">
            <a:extLst>
              <a:ext uri="{FF2B5EF4-FFF2-40B4-BE49-F238E27FC236}">
                <a16:creationId xmlns:a16="http://schemas.microsoft.com/office/drawing/2014/main" id="{EEDDC353-ECE3-354F-A9F9-82788E3E4263}"/>
              </a:ext>
            </a:extLst>
          </p:cNvPr>
          <p:cNvSpPr>
            <a:spLocks noGrp="1"/>
          </p:cNvSpPr>
          <p:nvPr>
            <p:ph type="subTitle" idx="1" hasCustomPrompt="1"/>
          </p:nvPr>
        </p:nvSpPr>
        <p:spPr>
          <a:xfrm>
            <a:off x="862159" y="3212841"/>
            <a:ext cx="4102769" cy="950259"/>
          </a:xfrm>
          <a:prstGeom prst="rect">
            <a:avLst/>
          </a:prstGeom>
        </p:spPr>
        <p:txBody>
          <a:bodyPr>
            <a:normAutofit/>
          </a:bodyPr>
          <a:lstStyle>
            <a:lvl1pPr marL="0" indent="0" algn="l">
              <a:buNone/>
              <a:defRPr sz="1350" b="1" i="0">
                <a:solidFill>
                  <a:schemeClr val="tx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 Calibri 18 </a:t>
            </a:r>
            <a:r>
              <a:rPr lang="en-US" err="1"/>
              <a:t>pt</a:t>
            </a:r>
            <a:r>
              <a:rPr lang="en-US"/>
              <a:t> gray</a:t>
            </a:r>
          </a:p>
        </p:txBody>
      </p:sp>
      <p:pic>
        <p:nvPicPr>
          <p:cNvPr id="8" name="Picture 7">
            <a:extLst>
              <a:ext uri="{FF2B5EF4-FFF2-40B4-BE49-F238E27FC236}">
                <a16:creationId xmlns:a16="http://schemas.microsoft.com/office/drawing/2014/main" id="{82ADCF73-A780-B246-B532-68EFD2393C4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71529" y="5357219"/>
            <a:ext cx="2781444" cy="1113961"/>
          </a:xfrm>
          <a:prstGeom prst="rect">
            <a:avLst/>
          </a:prstGeom>
        </p:spPr>
      </p:pic>
      <p:pic>
        <p:nvPicPr>
          <p:cNvPr id="10" name="Picture 9">
            <a:extLst>
              <a:ext uri="{FF2B5EF4-FFF2-40B4-BE49-F238E27FC236}">
                <a16:creationId xmlns:a16="http://schemas.microsoft.com/office/drawing/2014/main" id="{B159FB7F-493B-3F4D-A2FD-33B35E7C712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65" y="-249485"/>
            <a:ext cx="3295184" cy="1603564"/>
          </a:xfrm>
          <a:prstGeom prst="rect">
            <a:avLst/>
          </a:prstGeom>
        </p:spPr>
      </p:pic>
      <p:sp>
        <p:nvSpPr>
          <p:cNvPr id="9" name="Date Placeholder 3">
            <a:extLst>
              <a:ext uri="{FF2B5EF4-FFF2-40B4-BE49-F238E27FC236}">
                <a16:creationId xmlns:a16="http://schemas.microsoft.com/office/drawing/2014/main" id="{D66CF799-40A3-4C41-B898-440D3E91FF9D}"/>
              </a:ext>
            </a:extLst>
          </p:cNvPr>
          <p:cNvSpPr txBox="1">
            <a:spLocks/>
          </p:cNvSpPr>
          <p:nvPr userDrawn="1"/>
        </p:nvSpPr>
        <p:spPr>
          <a:xfrm>
            <a:off x="8107511" y="6540661"/>
            <a:ext cx="20574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rgbClr val="003F7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50" b="1">
                <a:solidFill>
                  <a:srgbClr val="FFFFFF"/>
                </a:solidFill>
              </a:rPr>
              <a:t>www.ehrm.va.gov</a:t>
            </a:r>
            <a:endParaRPr lang="en-US" sz="750">
              <a:solidFill>
                <a:srgbClr val="FFFFFF"/>
              </a:solidFill>
            </a:endParaRPr>
          </a:p>
        </p:txBody>
      </p:sp>
      <p:sp>
        <p:nvSpPr>
          <p:cNvPr id="11" name="Rectangle 10">
            <a:extLst>
              <a:ext uri="{FF2B5EF4-FFF2-40B4-BE49-F238E27FC236}">
                <a16:creationId xmlns:a16="http://schemas.microsoft.com/office/drawing/2014/main" id="{8A466C0E-49F1-451F-A4C0-B918AF100A58}"/>
              </a:ext>
            </a:extLst>
          </p:cNvPr>
          <p:cNvSpPr/>
          <p:nvPr userDrawn="1"/>
        </p:nvSpPr>
        <p:spPr>
          <a:xfrm>
            <a:off x="463731" y="6645094"/>
            <a:ext cx="5937330" cy="16158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50">
                <a:solidFill>
                  <a:srgbClr val="FFFFFF">
                    <a:alpha val="97000"/>
                  </a:srgbClr>
                </a:solidFill>
              </a:rPr>
              <a:t>Pre-decisional – Deliberative FOUO. ©Cerner Government Services, Inc. All rights reserved. This document contains Cerner and/or third party confidential and/or proprietary information.</a:t>
            </a:r>
          </a:p>
        </p:txBody>
      </p:sp>
    </p:spTree>
    <p:extLst>
      <p:ext uri="{BB962C8B-B14F-4D97-AF65-F5344CB8AC3E}">
        <p14:creationId xmlns:p14="http://schemas.microsoft.com/office/powerpoint/2010/main" val="1209773076"/>
      </p:ext>
    </p:extLst>
  </p:cSld>
  <p:clrMapOvr>
    <a:masterClrMapping/>
  </p:clrMapOvr>
  <p:extLst>
    <p:ext uri="{DCECCB84-F9BA-43D5-87BE-67443E8EF086}">
      <p15:sldGuideLst xmlns:p15="http://schemas.microsoft.com/office/powerpoint/2012/main">
        <p15:guide id="1" orient="horz" pos="624">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151683C6-3AC1-9641-ADCA-3F57882521B5}"/>
              </a:ext>
            </a:extLst>
          </p:cNvPr>
          <p:cNvSpPr txBox="1">
            <a:spLocks/>
          </p:cNvSpPr>
          <p:nvPr userDrawn="1"/>
        </p:nvSpPr>
        <p:spPr>
          <a:xfrm>
            <a:off x="2940435" y="6359244"/>
            <a:ext cx="3671107" cy="372038"/>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rgbClr val="003F7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a:t>VA Electronic Health Record Modernization</a:t>
            </a:r>
          </a:p>
        </p:txBody>
      </p:sp>
      <p:pic>
        <p:nvPicPr>
          <p:cNvPr id="21" name="Picture 20">
            <a:extLst>
              <a:ext uri="{FF2B5EF4-FFF2-40B4-BE49-F238E27FC236}">
                <a16:creationId xmlns:a16="http://schemas.microsoft.com/office/drawing/2014/main" id="{8736DE2B-58CE-4B41-87A4-EFFE999921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286750" y="-251"/>
            <a:ext cx="821626" cy="1127516"/>
          </a:xfrm>
          <a:prstGeom prst="rect">
            <a:avLst/>
          </a:prstGeom>
        </p:spPr>
      </p:pic>
      <p:sp>
        <p:nvSpPr>
          <p:cNvPr id="9" name="Title 1">
            <a:extLst>
              <a:ext uri="{FF2B5EF4-FFF2-40B4-BE49-F238E27FC236}">
                <a16:creationId xmlns:a16="http://schemas.microsoft.com/office/drawing/2014/main" id="{A2C478CA-B551-D644-BB09-BC054D6B2ADD}"/>
              </a:ext>
            </a:extLst>
          </p:cNvPr>
          <p:cNvSpPr>
            <a:spLocks noGrp="1"/>
          </p:cNvSpPr>
          <p:nvPr>
            <p:ph type="title" hasCustomPrompt="1"/>
          </p:nvPr>
        </p:nvSpPr>
        <p:spPr>
          <a:xfrm>
            <a:off x="982357" y="321623"/>
            <a:ext cx="6736255" cy="567204"/>
          </a:xfrm>
        </p:spPr>
        <p:txBody>
          <a:bodyPr>
            <a:normAutofit/>
          </a:bodyPr>
          <a:lstStyle>
            <a:lvl1pPr>
              <a:defRPr sz="2700" b="1">
                <a:solidFill>
                  <a:srgbClr val="193460"/>
                </a:solidFill>
                <a:latin typeface="Calibri" panose="020F0502020204030204" pitchFamily="34" charset="0"/>
                <a:cs typeface="Calibri" panose="020F0502020204030204" pitchFamily="34" charset="0"/>
              </a:defRPr>
            </a:lvl1pPr>
          </a:lstStyle>
          <a:p>
            <a:r>
              <a:rPr lang="en-US"/>
              <a:t>Title: Calibri Bold 36 </a:t>
            </a:r>
            <a:r>
              <a:rPr lang="en-US" err="1"/>
              <a:t>pt</a:t>
            </a:r>
            <a:r>
              <a:rPr lang="en-US"/>
              <a:t> blue </a:t>
            </a:r>
          </a:p>
        </p:txBody>
      </p:sp>
      <p:pic>
        <p:nvPicPr>
          <p:cNvPr id="10" name="Picture 9">
            <a:extLst>
              <a:ext uri="{FF2B5EF4-FFF2-40B4-BE49-F238E27FC236}">
                <a16:creationId xmlns:a16="http://schemas.microsoft.com/office/drawing/2014/main" id="{76F02334-0723-E142-BD7C-532DD06F949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165" y="-238982"/>
            <a:ext cx="974192" cy="1603564"/>
          </a:xfrm>
          <a:prstGeom prst="rect">
            <a:avLst/>
          </a:prstGeom>
        </p:spPr>
      </p:pic>
      <p:sp>
        <p:nvSpPr>
          <p:cNvPr id="11" name="Content Placeholder 2">
            <a:extLst>
              <a:ext uri="{FF2B5EF4-FFF2-40B4-BE49-F238E27FC236}">
                <a16:creationId xmlns:a16="http://schemas.microsoft.com/office/drawing/2014/main" id="{EF05DF5B-9523-154D-AEF8-B1385FF0DCBF}"/>
              </a:ext>
            </a:extLst>
          </p:cNvPr>
          <p:cNvSpPr>
            <a:spLocks noGrp="1"/>
          </p:cNvSpPr>
          <p:nvPr>
            <p:ph idx="13" hasCustomPrompt="1"/>
          </p:nvPr>
        </p:nvSpPr>
        <p:spPr>
          <a:xfrm>
            <a:off x="731520" y="1479873"/>
            <a:ext cx="7732696" cy="4647847"/>
          </a:xfrm>
          <a:prstGeom prst="rect">
            <a:avLst/>
          </a:prstGeom>
        </p:spPr>
        <p:txBody>
          <a:bodyPr/>
          <a:lstStyle>
            <a:lvl1pPr>
              <a:buClr>
                <a:schemeClr val="tx1"/>
              </a:buClr>
              <a:defRPr sz="2100"/>
            </a:lvl1pPr>
            <a:lvl2pPr marL="655796" indent="-218599">
              <a:buClr>
                <a:schemeClr val="tx1"/>
              </a:buClr>
              <a:buFont typeface="Wingdings" pitchFamily="2" charset="2"/>
              <a:buChar char="§"/>
              <a:defRPr sz="1800"/>
            </a:lvl2pPr>
            <a:lvl3pPr marL="1092994" indent="-218599">
              <a:buClr>
                <a:schemeClr val="tx1"/>
              </a:buClr>
              <a:buFont typeface=".AppleSystemUIFont"/>
              <a:buChar char="–"/>
              <a:defRPr sz="1500"/>
            </a:lvl3pPr>
            <a:lvl4pPr>
              <a:buClr>
                <a:schemeClr val="tx1"/>
              </a:buClr>
              <a:defRPr sz="1800"/>
            </a:lvl4pPr>
            <a:lvl5pPr>
              <a:buClr>
                <a:schemeClr val="tx1"/>
              </a:buClr>
              <a:defRPr sz="1500"/>
            </a:lvl5pPr>
          </a:lstStyle>
          <a:p>
            <a:pPr lvl="0"/>
            <a:r>
              <a:rPr lang="en-US"/>
              <a:t>First level (Calibri 28 </a:t>
            </a:r>
            <a:r>
              <a:rPr lang="en-US" err="1"/>
              <a:t>pt</a:t>
            </a:r>
            <a:r>
              <a:rPr lang="en-US"/>
              <a:t> black)</a:t>
            </a:r>
          </a:p>
          <a:p>
            <a:pPr lvl="1"/>
            <a:r>
              <a:rPr lang="en-US"/>
              <a:t>Second level (Calibri 24 </a:t>
            </a:r>
            <a:r>
              <a:rPr lang="en-US" err="1"/>
              <a:t>pt</a:t>
            </a:r>
            <a:r>
              <a:rPr lang="en-US"/>
              <a:t> black)</a:t>
            </a:r>
          </a:p>
          <a:p>
            <a:pPr lvl="2"/>
            <a:r>
              <a:rPr lang="en-US"/>
              <a:t>Third level (Calibri 20 </a:t>
            </a:r>
            <a:r>
              <a:rPr lang="en-US" err="1"/>
              <a:t>pt</a:t>
            </a:r>
            <a:r>
              <a:rPr lang="en-US"/>
              <a:t> black)</a:t>
            </a:r>
          </a:p>
        </p:txBody>
      </p:sp>
      <p:sp>
        <p:nvSpPr>
          <p:cNvPr id="8" name="Rectangle 7">
            <a:extLst>
              <a:ext uri="{FF2B5EF4-FFF2-40B4-BE49-F238E27FC236}">
                <a16:creationId xmlns:a16="http://schemas.microsoft.com/office/drawing/2014/main" id="{78AB9414-BBDE-460E-BACE-ED01FD1CE1F6}"/>
              </a:ext>
            </a:extLst>
          </p:cNvPr>
          <p:cNvSpPr/>
          <p:nvPr userDrawn="1"/>
        </p:nvSpPr>
        <p:spPr>
          <a:xfrm>
            <a:off x="463731" y="6663756"/>
            <a:ext cx="5937330" cy="16158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50">
                <a:solidFill>
                  <a:srgbClr val="5F5F5F">
                    <a:alpha val="97000"/>
                  </a:srgbClr>
                </a:solidFill>
              </a:rPr>
              <a:t>Pre-decisional – Deliberative FOUO. ©Cerner Government Services, Inc. All rights reserved. This document contains Cerner and/or third party confidential and/or proprietary information.</a:t>
            </a:r>
          </a:p>
        </p:txBody>
      </p:sp>
    </p:spTree>
    <p:extLst>
      <p:ext uri="{BB962C8B-B14F-4D97-AF65-F5344CB8AC3E}">
        <p14:creationId xmlns:p14="http://schemas.microsoft.com/office/powerpoint/2010/main" val="1458365041"/>
      </p:ext>
    </p:extLst>
  </p:cSld>
  <p:clrMapOvr>
    <a:masterClrMapping/>
  </p:clrMapOvr>
  <p:extLst>
    <p:ext uri="{DCECCB84-F9BA-43D5-87BE-67443E8EF086}">
      <p15:sldGuideLst xmlns:p15="http://schemas.microsoft.com/office/powerpoint/2012/main">
        <p15:guide id="1" orient="horz">
          <p15:clr>
            <a:srgbClr val="FBAE40"/>
          </p15:clr>
        </p15:guide>
        <p15:guide id="2" pos="756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C3D38-C685-2240-9ED2-0107F2F702CF}"/>
              </a:ext>
            </a:extLst>
          </p:cNvPr>
          <p:cNvSpPr>
            <a:spLocks noGrp="1"/>
          </p:cNvSpPr>
          <p:nvPr>
            <p:ph type="title" hasCustomPrompt="1"/>
          </p:nvPr>
        </p:nvSpPr>
        <p:spPr>
          <a:xfrm>
            <a:off x="623888" y="1478047"/>
            <a:ext cx="7886700" cy="2120939"/>
          </a:xfrm>
        </p:spPr>
        <p:txBody>
          <a:bodyPr anchor="b"/>
          <a:lstStyle>
            <a:lvl1pPr>
              <a:defRPr sz="4500" b="1">
                <a:solidFill>
                  <a:srgbClr val="003F72"/>
                </a:solidFill>
                <a:latin typeface="Calibri" panose="020F0502020204030204" pitchFamily="34" charset="0"/>
                <a:cs typeface="Calibri" panose="020F0502020204030204" pitchFamily="34" charset="0"/>
              </a:defRPr>
            </a:lvl1pPr>
          </a:lstStyle>
          <a:p>
            <a:r>
              <a:rPr lang="en-US"/>
              <a:t>Title: Calibri Bold 60 </a:t>
            </a:r>
            <a:r>
              <a:rPr lang="en-US" err="1"/>
              <a:t>pt</a:t>
            </a:r>
            <a:r>
              <a:rPr lang="en-US"/>
              <a:t> blue</a:t>
            </a:r>
          </a:p>
        </p:txBody>
      </p:sp>
      <p:sp>
        <p:nvSpPr>
          <p:cNvPr id="3" name="Text Placeholder 2">
            <a:extLst>
              <a:ext uri="{FF2B5EF4-FFF2-40B4-BE49-F238E27FC236}">
                <a16:creationId xmlns:a16="http://schemas.microsoft.com/office/drawing/2014/main" id="{800CA29B-1EC1-4D49-90E7-C3C0260CF1F0}"/>
              </a:ext>
            </a:extLst>
          </p:cNvPr>
          <p:cNvSpPr>
            <a:spLocks noGrp="1"/>
          </p:cNvSpPr>
          <p:nvPr>
            <p:ph type="body" idx="1" hasCustomPrompt="1"/>
          </p:nvPr>
        </p:nvSpPr>
        <p:spPr>
          <a:xfrm>
            <a:off x="623888" y="3671411"/>
            <a:ext cx="7886700" cy="2418240"/>
          </a:xfrm>
          <a:prstGeom prst="rect">
            <a:avLst/>
          </a:prstGeom>
        </p:spPr>
        <p:txBody>
          <a:bodyPr/>
          <a:lstStyle>
            <a:lvl1pPr marL="0" indent="0">
              <a:buNone/>
              <a:defRPr sz="1800" b="1">
                <a:solidFill>
                  <a:schemeClr val="tx1">
                    <a:lumMod val="50000"/>
                    <a:lumOff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Subtitle: Calibri 24 </a:t>
            </a:r>
            <a:r>
              <a:rPr lang="en-US" err="1"/>
              <a:t>pt</a:t>
            </a:r>
            <a:r>
              <a:rPr lang="en-US"/>
              <a:t> gray</a:t>
            </a:r>
          </a:p>
        </p:txBody>
      </p:sp>
      <p:pic>
        <p:nvPicPr>
          <p:cNvPr id="10" name="Picture 9">
            <a:extLst>
              <a:ext uri="{FF2B5EF4-FFF2-40B4-BE49-F238E27FC236}">
                <a16:creationId xmlns:a16="http://schemas.microsoft.com/office/drawing/2014/main" id="{319B6B86-F295-FB4C-A747-7470FDB38A6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286750" y="-251"/>
            <a:ext cx="821626" cy="1127516"/>
          </a:xfrm>
          <a:prstGeom prst="rect">
            <a:avLst/>
          </a:prstGeom>
        </p:spPr>
      </p:pic>
      <p:pic>
        <p:nvPicPr>
          <p:cNvPr id="12" name="Picture 11">
            <a:extLst>
              <a:ext uri="{FF2B5EF4-FFF2-40B4-BE49-F238E27FC236}">
                <a16:creationId xmlns:a16="http://schemas.microsoft.com/office/drawing/2014/main" id="{E0040423-8D4A-2941-BBCD-09D85136CA6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165" y="-226625"/>
            <a:ext cx="974192" cy="1603564"/>
          </a:xfrm>
          <a:prstGeom prst="rect">
            <a:avLst/>
          </a:prstGeom>
        </p:spPr>
      </p:pic>
      <p:sp>
        <p:nvSpPr>
          <p:cNvPr id="9" name="Date Placeholder 3">
            <a:extLst>
              <a:ext uri="{FF2B5EF4-FFF2-40B4-BE49-F238E27FC236}">
                <a16:creationId xmlns:a16="http://schemas.microsoft.com/office/drawing/2014/main" id="{1D9891F1-8A34-F344-9642-3E1DC3BCA4CF}"/>
              </a:ext>
            </a:extLst>
          </p:cNvPr>
          <p:cNvSpPr txBox="1">
            <a:spLocks/>
          </p:cNvSpPr>
          <p:nvPr userDrawn="1"/>
        </p:nvSpPr>
        <p:spPr>
          <a:xfrm>
            <a:off x="2940435" y="6359244"/>
            <a:ext cx="3671107" cy="372038"/>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rgbClr val="003F7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a:t>VA Electronic Health Record Modernization</a:t>
            </a:r>
          </a:p>
        </p:txBody>
      </p:sp>
      <p:sp>
        <p:nvSpPr>
          <p:cNvPr id="8" name="Rectangle 7">
            <a:extLst>
              <a:ext uri="{FF2B5EF4-FFF2-40B4-BE49-F238E27FC236}">
                <a16:creationId xmlns:a16="http://schemas.microsoft.com/office/drawing/2014/main" id="{37D48D50-310A-457B-BFB7-D1142C3A5DC9}"/>
              </a:ext>
            </a:extLst>
          </p:cNvPr>
          <p:cNvSpPr/>
          <p:nvPr userDrawn="1"/>
        </p:nvSpPr>
        <p:spPr>
          <a:xfrm>
            <a:off x="463731" y="6663756"/>
            <a:ext cx="5937330" cy="16158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50">
                <a:solidFill>
                  <a:srgbClr val="5F5F5F">
                    <a:alpha val="97000"/>
                  </a:srgbClr>
                </a:solidFill>
              </a:rPr>
              <a:t>Pre-decisional – Deliberative FOUO. ©Cerner Government Services, Inc. All rights reserved. This document contains Cerner and/or third party confidential and/or proprietary information.</a:t>
            </a:r>
          </a:p>
        </p:txBody>
      </p:sp>
    </p:spTree>
    <p:extLst>
      <p:ext uri="{BB962C8B-B14F-4D97-AF65-F5344CB8AC3E}">
        <p14:creationId xmlns:p14="http://schemas.microsoft.com/office/powerpoint/2010/main" val="31822494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83FA56-46C1-1A4E-BBF2-B34A948F3C2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286750" y="-251"/>
            <a:ext cx="821626" cy="1127516"/>
          </a:xfrm>
          <a:prstGeom prst="rect">
            <a:avLst/>
          </a:prstGeom>
        </p:spPr>
      </p:pic>
      <p:pic>
        <p:nvPicPr>
          <p:cNvPr id="12" name="Picture 11">
            <a:extLst>
              <a:ext uri="{FF2B5EF4-FFF2-40B4-BE49-F238E27FC236}">
                <a16:creationId xmlns:a16="http://schemas.microsoft.com/office/drawing/2014/main" id="{78929DC8-557C-B74B-9058-3B216276DE2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165" y="-226625"/>
            <a:ext cx="974192" cy="1603564"/>
          </a:xfrm>
          <a:prstGeom prst="rect">
            <a:avLst/>
          </a:prstGeom>
        </p:spPr>
      </p:pic>
      <p:sp>
        <p:nvSpPr>
          <p:cNvPr id="10" name="Title 1">
            <a:extLst>
              <a:ext uri="{FF2B5EF4-FFF2-40B4-BE49-F238E27FC236}">
                <a16:creationId xmlns:a16="http://schemas.microsoft.com/office/drawing/2014/main" id="{CE668038-EF8B-DF4C-BADC-DD34CD683BB1}"/>
              </a:ext>
            </a:extLst>
          </p:cNvPr>
          <p:cNvSpPr>
            <a:spLocks noGrp="1"/>
          </p:cNvSpPr>
          <p:nvPr>
            <p:ph type="title" hasCustomPrompt="1"/>
          </p:nvPr>
        </p:nvSpPr>
        <p:spPr>
          <a:xfrm>
            <a:off x="982357" y="321623"/>
            <a:ext cx="6736255" cy="567204"/>
          </a:xfrm>
        </p:spPr>
        <p:txBody>
          <a:bodyPr>
            <a:normAutofit/>
          </a:bodyPr>
          <a:lstStyle>
            <a:lvl1pPr>
              <a:defRPr sz="2700" b="1">
                <a:solidFill>
                  <a:srgbClr val="193460"/>
                </a:solidFill>
                <a:latin typeface="Calibri" panose="020F0502020204030204" pitchFamily="34" charset="0"/>
                <a:cs typeface="Calibri" panose="020F0502020204030204" pitchFamily="34" charset="0"/>
              </a:defRPr>
            </a:lvl1pPr>
          </a:lstStyle>
          <a:p>
            <a:r>
              <a:rPr lang="en-US"/>
              <a:t>Title: Calibri Bold 36 </a:t>
            </a:r>
            <a:r>
              <a:rPr lang="en-US" err="1"/>
              <a:t>pt</a:t>
            </a:r>
            <a:r>
              <a:rPr lang="en-US"/>
              <a:t> blue </a:t>
            </a:r>
          </a:p>
        </p:txBody>
      </p:sp>
      <p:sp>
        <p:nvSpPr>
          <p:cNvPr id="11" name="Date Placeholder 3">
            <a:extLst>
              <a:ext uri="{FF2B5EF4-FFF2-40B4-BE49-F238E27FC236}">
                <a16:creationId xmlns:a16="http://schemas.microsoft.com/office/drawing/2014/main" id="{843C1044-A100-F14C-A39E-0F7F9EB4366F}"/>
              </a:ext>
            </a:extLst>
          </p:cNvPr>
          <p:cNvSpPr txBox="1">
            <a:spLocks/>
          </p:cNvSpPr>
          <p:nvPr userDrawn="1"/>
        </p:nvSpPr>
        <p:spPr>
          <a:xfrm>
            <a:off x="2940435" y="6359244"/>
            <a:ext cx="3671107" cy="372038"/>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rgbClr val="003F7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a:t>VA Electronic Health Record Modernization</a:t>
            </a:r>
          </a:p>
        </p:txBody>
      </p:sp>
      <p:sp>
        <p:nvSpPr>
          <p:cNvPr id="14" name="Content Placeholder 2">
            <a:extLst>
              <a:ext uri="{FF2B5EF4-FFF2-40B4-BE49-F238E27FC236}">
                <a16:creationId xmlns:a16="http://schemas.microsoft.com/office/drawing/2014/main" id="{B0D5EEB8-E394-F046-8A11-D6238A9C3A57}"/>
              </a:ext>
            </a:extLst>
          </p:cNvPr>
          <p:cNvSpPr>
            <a:spLocks noGrp="1"/>
          </p:cNvSpPr>
          <p:nvPr>
            <p:ph idx="13" hasCustomPrompt="1"/>
          </p:nvPr>
        </p:nvSpPr>
        <p:spPr>
          <a:xfrm>
            <a:off x="628651" y="1480991"/>
            <a:ext cx="3886200" cy="4558862"/>
          </a:xfrm>
          <a:prstGeom prst="rect">
            <a:avLst/>
          </a:prstGeom>
        </p:spPr>
        <p:txBody>
          <a:bodyPr/>
          <a:lstStyle>
            <a:lvl1pPr>
              <a:buClr>
                <a:schemeClr val="tx1"/>
              </a:buClr>
              <a:defRPr sz="2100"/>
            </a:lvl1pPr>
            <a:lvl2pPr marL="655796" indent="-218599">
              <a:buClr>
                <a:schemeClr val="tx1"/>
              </a:buClr>
              <a:buFont typeface="Wingdings" pitchFamily="2" charset="2"/>
              <a:buChar char="§"/>
              <a:defRPr sz="1800"/>
            </a:lvl2pPr>
            <a:lvl3pPr marL="1092994" indent="-218599">
              <a:buClr>
                <a:schemeClr val="tx1"/>
              </a:buClr>
              <a:buFont typeface=".AppleSystemUIFont"/>
              <a:buChar char="–"/>
              <a:defRPr sz="1500"/>
            </a:lvl3pPr>
            <a:lvl4pPr>
              <a:buClr>
                <a:schemeClr val="tx1"/>
              </a:buClr>
              <a:defRPr sz="1800"/>
            </a:lvl4pPr>
            <a:lvl5pPr>
              <a:buClr>
                <a:schemeClr val="tx1"/>
              </a:buClr>
              <a:defRPr sz="1500"/>
            </a:lvl5pPr>
          </a:lstStyle>
          <a:p>
            <a:pPr lvl="0"/>
            <a:r>
              <a:rPr lang="en-US"/>
              <a:t>First level (Calibri 28 </a:t>
            </a:r>
            <a:r>
              <a:rPr lang="en-US" err="1"/>
              <a:t>pt</a:t>
            </a:r>
            <a:r>
              <a:rPr lang="en-US"/>
              <a:t> black)</a:t>
            </a:r>
          </a:p>
          <a:p>
            <a:pPr lvl="1"/>
            <a:r>
              <a:rPr lang="en-US"/>
              <a:t>Second level (Calibri 24 </a:t>
            </a:r>
            <a:r>
              <a:rPr lang="en-US" err="1"/>
              <a:t>pt</a:t>
            </a:r>
            <a:r>
              <a:rPr lang="en-US"/>
              <a:t> black)</a:t>
            </a:r>
          </a:p>
          <a:p>
            <a:pPr lvl="2"/>
            <a:r>
              <a:rPr lang="en-US"/>
              <a:t>Third level (Calibri 20 </a:t>
            </a:r>
            <a:r>
              <a:rPr lang="en-US" err="1"/>
              <a:t>pt</a:t>
            </a:r>
            <a:r>
              <a:rPr lang="en-US"/>
              <a:t> black)</a:t>
            </a:r>
          </a:p>
        </p:txBody>
      </p:sp>
      <p:sp>
        <p:nvSpPr>
          <p:cNvPr id="15" name="Content Placeholder 2">
            <a:extLst>
              <a:ext uri="{FF2B5EF4-FFF2-40B4-BE49-F238E27FC236}">
                <a16:creationId xmlns:a16="http://schemas.microsoft.com/office/drawing/2014/main" id="{30CD2A86-6AEC-7749-B3C3-F3F99A1B58B5}"/>
              </a:ext>
            </a:extLst>
          </p:cNvPr>
          <p:cNvSpPr>
            <a:spLocks noGrp="1"/>
          </p:cNvSpPr>
          <p:nvPr>
            <p:ph idx="14" hasCustomPrompt="1"/>
          </p:nvPr>
        </p:nvSpPr>
        <p:spPr>
          <a:xfrm>
            <a:off x="4635167" y="1480991"/>
            <a:ext cx="3886200" cy="4558862"/>
          </a:xfrm>
          <a:prstGeom prst="rect">
            <a:avLst/>
          </a:prstGeom>
        </p:spPr>
        <p:txBody>
          <a:bodyPr/>
          <a:lstStyle>
            <a:lvl1pPr>
              <a:buClr>
                <a:schemeClr val="tx1"/>
              </a:buClr>
              <a:defRPr sz="2100"/>
            </a:lvl1pPr>
            <a:lvl2pPr marL="655796" indent="-218599">
              <a:buClr>
                <a:schemeClr val="tx1"/>
              </a:buClr>
              <a:buFont typeface="Wingdings" pitchFamily="2" charset="2"/>
              <a:buChar char="§"/>
              <a:defRPr sz="1800"/>
            </a:lvl2pPr>
            <a:lvl3pPr marL="1092994" indent="-218599">
              <a:buClr>
                <a:schemeClr val="tx1"/>
              </a:buClr>
              <a:buFont typeface=".AppleSystemUIFont"/>
              <a:buChar char="–"/>
              <a:defRPr sz="1500"/>
            </a:lvl3pPr>
            <a:lvl4pPr>
              <a:buClr>
                <a:schemeClr val="tx1"/>
              </a:buClr>
              <a:defRPr sz="1800"/>
            </a:lvl4pPr>
            <a:lvl5pPr>
              <a:buClr>
                <a:schemeClr val="tx1"/>
              </a:buClr>
              <a:defRPr sz="1500"/>
            </a:lvl5pPr>
          </a:lstStyle>
          <a:p>
            <a:pPr lvl="0"/>
            <a:r>
              <a:rPr lang="en-US"/>
              <a:t>First level (Calibri 28 </a:t>
            </a:r>
            <a:r>
              <a:rPr lang="en-US" err="1"/>
              <a:t>pt</a:t>
            </a:r>
            <a:r>
              <a:rPr lang="en-US"/>
              <a:t> black)</a:t>
            </a:r>
          </a:p>
          <a:p>
            <a:pPr lvl="1"/>
            <a:r>
              <a:rPr lang="en-US"/>
              <a:t>Second level (Calibri 24 </a:t>
            </a:r>
            <a:r>
              <a:rPr lang="en-US" err="1"/>
              <a:t>pt</a:t>
            </a:r>
            <a:r>
              <a:rPr lang="en-US"/>
              <a:t> black)</a:t>
            </a:r>
          </a:p>
          <a:p>
            <a:pPr lvl="2"/>
            <a:r>
              <a:rPr lang="en-US"/>
              <a:t>Third level (Calibri 20 </a:t>
            </a:r>
            <a:r>
              <a:rPr lang="en-US" err="1"/>
              <a:t>pt</a:t>
            </a:r>
            <a:r>
              <a:rPr lang="en-US"/>
              <a:t> black)</a:t>
            </a:r>
          </a:p>
        </p:txBody>
      </p:sp>
      <p:sp>
        <p:nvSpPr>
          <p:cNvPr id="16" name="Rectangle 15">
            <a:extLst>
              <a:ext uri="{FF2B5EF4-FFF2-40B4-BE49-F238E27FC236}">
                <a16:creationId xmlns:a16="http://schemas.microsoft.com/office/drawing/2014/main" id="{64188A22-3AE5-4E21-9F65-767DE023D5D3}"/>
              </a:ext>
            </a:extLst>
          </p:cNvPr>
          <p:cNvSpPr/>
          <p:nvPr userDrawn="1"/>
        </p:nvSpPr>
        <p:spPr>
          <a:xfrm>
            <a:off x="463731" y="6663756"/>
            <a:ext cx="5937330" cy="16158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50">
                <a:solidFill>
                  <a:srgbClr val="5F5F5F">
                    <a:alpha val="97000"/>
                  </a:srgbClr>
                </a:solidFill>
              </a:rPr>
              <a:t>Pre-decisional – Deliberative FOUO. ©Cerner Government Services, Inc. All rights reserved. This document contains Cerner and/or third party confidential and/or proprietary information.</a:t>
            </a:r>
          </a:p>
        </p:txBody>
      </p:sp>
    </p:spTree>
    <p:extLst>
      <p:ext uri="{BB962C8B-B14F-4D97-AF65-F5344CB8AC3E}">
        <p14:creationId xmlns:p14="http://schemas.microsoft.com/office/powerpoint/2010/main" val="20283533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0585EC-7942-6848-BDB6-5460422172A8}"/>
              </a:ext>
            </a:extLst>
          </p:cNvPr>
          <p:cNvSpPr>
            <a:spLocks noGrp="1"/>
          </p:cNvSpPr>
          <p:nvPr>
            <p:ph type="body" idx="1" hasCustomPrompt="1"/>
          </p:nvPr>
        </p:nvSpPr>
        <p:spPr>
          <a:xfrm>
            <a:off x="629842" y="1681163"/>
            <a:ext cx="3868340" cy="823912"/>
          </a:xfrm>
          <a:prstGeom prst="rect">
            <a:avLst/>
          </a:prstGeom>
        </p:spPr>
        <p:txBody>
          <a:bodyPr anchor="b">
            <a:normAutofit/>
          </a:bodyPr>
          <a:lstStyle>
            <a:lvl1pPr marL="0" indent="0">
              <a:buNone/>
              <a:defRPr sz="2250" b="1">
                <a:solidFill>
                  <a:srgbClr val="003F7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Title (Calibri 30pt blue)</a:t>
            </a:r>
          </a:p>
        </p:txBody>
      </p:sp>
      <p:sp>
        <p:nvSpPr>
          <p:cNvPr id="5" name="Text Placeholder 4">
            <a:extLst>
              <a:ext uri="{FF2B5EF4-FFF2-40B4-BE49-F238E27FC236}">
                <a16:creationId xmlns:a16="http://schemas.microsoft.com/office/drawing/2014/main" id="{785BF6DA-B8A8-4948-AD14-C5E1711A3ADB}"/>
              </a:ext>
            </a:extLst>
          </p:cNvPr>
          <p:cNvSpPr>
            <a:spLocks noGrp="1"/>
          </p:cNvSpPr>
          <p:nvPr>
            <p:ph type="body" sz="quarter" idx="3" hasCustomPrompt="1"/>
          </p:nvPr>
        </p:nvSpPr>
        <p:spPr>
          <a:xfrm>
            <a:off x="4629150" y="1681163"/>
            <a:ext cx="3887391" cy="823912"/>
          </a:xfrm>
          <a:prstGeom prst="rect">
            <a:avLst/>
          </a:prstGeom>
        </p:spPr>
        <p:txBody>
          <a:bodyPr anchor="b">
            <a:normAutofit/>
          </a:bodyPr>
          <a:lstStyle>
            <a:lvl1pPr marL="0" indent="0">
              <a:buNone/>
              <a:defRPr sz="2250" b="1">
                <a:solidFill>
                  <a:srgbClr val="003F7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Title (Calibri 30pt blue)</a:t>
            </a:r>
          </a:p>
        </p:txBody>
      </p:sp>
      <p:pic>
        <p:nvPicPr>
          <p:cNvPr id="11" name="Picture 10">
            <a:extLst>
              <a:ext uri="{FF2B5EF4-FFF2-40B4-BE49-F238E27FC236}">
                <a16:creationId xmlns:a16="http://schemas.microsoft.com/office/drawing/2014/main" id="{FF5F5141-95E4-2D4B-8196-6E5512BF940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286750" y="-251"/>
            <a:ext cx="821626" cy="1127516"/>
          </a:xfrm>
          <a:prstGeom prst="rect">
            <a:avLst/>
          </a:prstGeom>
        </p:spPr>
      </p:pic>
      <p:pic>
        <p:nvPicPr>
          <p:cNvPr id="14" name="Picture 13">
            <a:extLst>
              <a:ext uri="{FF2B5EF4-FFF2-40B4-BE49-F238E27FC236}">
                <a16:creationId xmlns:a16="http://schemas.microsoft.com/office/drawing/2014/main" id="{D74064A8-95A0-6046-BAA2-3863DE6F80E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165" y="-226625"/>
            <a:ext cx="974192" cy="1603564"/>
          </a:xfrm>
          <a:prstGeom prst="rect">
            <a:avLst/>
          </a:prstGeom>
        </p:spPr>
      </p:pic>
      <p:sp>
        <p:nvSpPr>
          <p:cNvPr id="12" name="Title 1">
            <a:extLst>
              <a:ext uri="{FF2B5EF4-FFF2-40B4-BE49-F238E27FC236}">
                <a16:creationId xmlns:a16="http://schemas.microsoft.com/office/drawing/2014/main" id="{0BFED612-E534-4444-8BE2-5AD209CD3991}"/>
              </a:ext>
            </a:extLst>
          </p:cNvPr>
          <p:cNvSpPr>
            <a:spLocks noGrp="1"/>
          </p:cNvSpPr>
          <p:nvPr>
            <p:ph type="title" hasCustomPrompt="1"/>
          </p:nvPr>
        </p:nvSpPr>
        <p:spPr>
          <a:xfrm>
            <a:off x="982357" y="321623"/>
            <a:ext cx="6736255" cy="567204"/>
          </a:xfrm>
        </p:spPr>
        <p:txBody>
          <a:bodyPr>
            <a:normAutofit/>
          </a:bodyPr>
          <a:lstStyle>
            <a:lvl1pPr>
              <a:defRPr sz="2700" b="1">
                <a:solidFill>
                  <a:srgbClr val="193460"/>
                </a:solidFill>
                <a:latin typeface="Calibri" panose="020F0502020204030204" pitchFamily="34" charset="0"/>
                <a:cs typeface="Calibri" panose="020F0502020204030204" pitchFamily="34" charset="0"/>
              </a:defRPr>
            </a:lvl1pPr>
          </a:lstStyle>
          <a:p>
            <a:r>
              <a:rPr lang="en-US"/>
              <a:t>Title: Calibri Bold 36 </a:t>
            </a:r>
            <a:r>
              <a:rPr lang="en-US" err="1"/>
              <a:t>pt</a:t>
            </a:r>
            <a:r>
              <a:rPr lang="en-US"/>
              <a:t> blue </a:t>
            </a:r>
          </a:p>
        </p:txBody>
      </p:sp>
      <p:sp>
        <p:nvSpPr>
          <p:cNvPr id="13" name="Date Placeholder 3">
            <a:extLst>
              <a:ext uri="{FF2B5EF4-FFF2-40B4-BE49-F238E27FC236}">
                <a16:creationId xmlns:a16="http://schemas.microsoft.com/office/drawing/2014/main" id="{6CC84672-AEB2-584B-AE06-CC7F152B02BE}"/>
              </a:ext>
            </a:extLst>
          </p:cNvPr>
          <p:cNvSpPr txBox="1">
            <a:spLocks/>
          </p:cNvSpPr>
          <p:nvPr userDrawn="1"/>
        </p:nvSpPr>
        <p:spPr>
          <a:xfrm>
            <a:off x="2940435" y="6359244"/>
            <a:ext cx="3671107" cy="372038"/>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rgbClr val="003F7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a:t>VA Electronic Health Record Modernization</a:t>
            </a:r>
          </a:p>
        </p:txBody>
      </p:sp>
      <p:sp>
        <p:nvSpPr>
          <p:cNvPr id="16" name="Content Placeholder 2">
            <a:extLst>
              <a:ext uri="{FF2B5EF4-FFF2-40B4-BE49-F238E27FC236}">
                <a16:creationId xmlns:a16="http://schemas.microsoft.com/office/drawing/2014/main" id="{6B4ED13A-8499-604E-95C0-1CF570D6A80C}"/>
              </a:ext>
            </a:extLst>
          </p:cNvPr>
          <p:cNvSpPr>
            <a:spLocks noGrp="1"/>
          </p:cNvSpPr>
          <p:nvPr>
            <p:ph idx="13" hasCustomPrompt="1"/>
          </p:nvPr>
        </p:nvSpPr>
        <p:spPr>
          <a:xfrm>
            <a:off x="628651" y="2577264"/>
            <a:ext cx="3886200" cy="3377136"/>
          </a:xfrm>
          <a:prstGeom prst="rect">
            <a:avLst/>
          </a:prstGeom>
        </p:spPr>
        <p:txBody>
          <a:bodyPr/>
          <a:lstStyle>
            <a:lvl1pPr>
              <a:buClr>
                <a:schemeClr val="tx1"/>
              </a:buClr>
              <a:defRPr sz="2100"/>
            </a:lvl1pPr>
            <a:lvl2pPr marL="655796" indent="-218599">
              <a:buClr>
                <a:schemeClr val="tx1"/>
              </a:buClr>
              <a:buFont typeface="Wingdings" pitchFamily="2" charset="2"/>
              <a:buChar char="§"/>
              <a:defRPr sz="1800"/>
            </a:lvl2pPr>
            <a:lvl3pPr marL="1092994" indent="-218599">
              <a:buClr>
                <a:schemeClr val="tx1"/>
              </a:buClr>
              <a:buFont typeface=".AppleSystemUIFont"/>
              <a:buChar char="–"/>
              <a:defRPr sz="1500"/>
            </a:lvl3pPr>
            <a:lvl4pPr>
              <a:buClr>
                <a:schemeClr val="tx1"/>
              </a:buClr>
              <a:defRPr sz="1800"/>
            </a:lvl4pPr>
            <a:lvl5pPr>
              <a:buClr>
                <a:schemeClr val="tx1"/>
              </a:buClr>
              <a:defRPr sz="1500"/>
            </a:lvl5pPr>
          </a:lstStyle>
          <a:p>
            <a:pPr lvl="0"/>
            <a:r>
              <a:rPr lang="en-US"/>
              <a:t>First level (Calibri 28 </a:t>
            </a:r>
            <a:r>
              <a:rPr lang="en-US" err="1"/>
              <a:t>pt</a:t>
            </a:r>
            <a:r>
              <a:rPr lang="en-US"/>
              <a:t> black)</a:t>
            </a:r>
          </a:p>
          <a:p>
            <a:pPr lvl="1"/>
            <a:r>
              <a:rPr lang="en-US"/>
              <a:t>Second level (Calibri 24 </a:t>
            </a:r>
            <a:r>
              <a:rPr lang="en-US" err="1"/>
              <a:t>pt</a:t>
            </a:r>
            <a:r>
              <a:rPr lang="en-US"/>
              <a:t> black)</a:t>
            </a:r>
          </a:p>
          <a:p>
            <a:pPr lvl="2"/>
            <a:r>
              <a:rPr lang="en-US"/>
              <a:t>Third level (Calibri 20 </a:t>
            </a:r>
            <a:r>
              <a:rPr lang="en-US" err="1"/>
              <a:t>pt</a:t>
            </a:r>
            <a:r>
              <a:rPr lang="en-US"/>
              <a:t> black)</a:t>
            </a:r>
          </a:p>
        </p:txBody>
      </p:sp>
      <p:sp>
        <p:nvSpPr>
          <p:cNvPr id="17" name="Content Placeholder 2">
            <a:extLst>
              <a:ext uri="{FF2B5EF4-FFF2-40B4-BE49-F238E27FC236}">
                <a16:creationId xmlns:a16="http://schemas.microsoft.com/office/drawing/2014/main" id="{9589C080-7BFF-1742-A496-6174A80A4C3D}"/>
              </a:ext>
            </a:extLst>
          </p:cNvPr>
          <p:cNvSpPr>
            <a:spLocks noGrp="1"/>
          </p:cNvSpPr>
          <p:nvPr>
            <p:ph idx="14" hasCustomPrompt="1"/>
          </p:nvPr>
        </p:nvSpPr>
        <p:spPr>
          <a:xfrm>
            <a:off x="4635167" y="2577264"/>
            <a:ext cx="3886200" cy="3377136"/>
          </a:xfrm>
          <a:prstGeom prst="rect">
            <a:avLst/>
          </a:prstGeom>
        </p:spPr>
        <p:txBody>
          <a:bodyPr/>
          <a:lstStyle>
            <a:lvl1pPr>
              <a:buClr>
                <a:schemeClr val="tx1"/>
              </a:buClr>
              <a:defRPr sz="2100"/>
            </a:lvl1pPr>
            <a:lvl2pPr marL="655796" indent="-218599">
              <a:buClr>
                <a:schemeClr val="tx1"/>
              </a:buClr>
              <a:buFont typeface="Wingdings" pitchFamily="2" charset="2"/>
              <a:buChar char="§"/>
              <a:defRPr sz="1800"/>
            </a:lvl2pPr>
            <a:lvl3pPr marL="1092994" indent="-218599">
              <a:buClr>
                <a:schemeClr val="tx1"/>
              </a:buClr>
              <a:buFont typeface=".AppleSystemUIFont"/>
              <a:buChar char="–"/>
              <a:defRPr sz="1500"/>
            </a:lvl3pPr>
            <a:lvl4pPr>
              <a:buClr>
                <a:schemeClr val="tx1"/>
              </a:buClr>
              <a:defRPr sz="1800"/>
            </a:lvl4pPr>
            <a:lvl5pPr>
              <a:buClr>
                <a:schemeClr val="tx1"/>
              </a:buClr>
              <a:defRPr sz="1500"/>
            </a:lvl5pPr>
          </a:lstStyle>
          <a:p>
            <a:pPr lvl="0"/>
            <a:r>
              <a:rPr lang="en-US"/>
              <a:t>First level (Calibri 28 </a:t>
            </a:r>
            <a:r>
              <a:rPr lang="en-US" err="1"/>
              <a:t>pt</a:t>
            </a:r>
            <a:r>
              <a:rPr lang="en-US"/>
              <a:t> black)</a:t>
            </a:r>
          </a:p>
          <a:p>
            <a:pPr lvl="1"/>
            <a:r>
              <a:rPr lang="en-US"/>
              <a:t>Second level (Calibri 24 </a:t>
            </a:r>
            <a:r>
              <a:rPr lang="en-US" err="1"/>
              <a:t>pt</a:t>
            </a:r>
            <a:r>
              <a:rPr lang="en-US"/>
              <a:t> black)</a:t>
            </a:r>
          </a:p>
          <a:p>
            <a:pPr lvl="2"/>
            <a:r>
              <a:rPr lang="en-US"/>
              <a:t>Third level (Calibri 20 </a:t>
            </a:r>
            <a:r>
              <a:rPr lang="en-US" err="1"/>
              <a:t>pt</a:t>
            </a:r>
            <a:r>
              <a:rPr lang="en-US"/>
              <a:t> black)</a:t>
            </a:r>
          </a:p>
        </p:txBody>
      </p:sp>
      <p:sp>
        <p:nvSpPr>
          <p:cNvPr id="18" name="Rectangle 17">
            <a:extLst>
              <a:ext uri="{FF2B5EF4-FFF2-40B4-BE49-F238E27FC236}">
                <a16:creationId xmlns:a16="http://schemas.microsoft.com/office/drawing/2014/main" id="{50727FF9-940D-4839-876C-46FD2DF484D4}"/>
              </a:ext>
            </a:extLst>
          </p:cNvPr>
          <p:cNvSpPr/>
          <p:nvPr userDrawn="1"/>
        </p:nvSpPr>
        <p:spPr>
          <a:xfrm>
            <a:off x="463731" y="6663756"/>
            <a:ext cx="5937330" cy="16158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50">
                <a:solidFill>
                  <a:srgbClr val="5F5F5F">
                    <a:alpha val="97000"/>
                  </a:srgbClr>
                </a:solidFill>
              </a:rPr>
              <a:t>Pre-decisional – Deliberative FOUO. ©Cerner Government Services, Inc. All rights reserved. This document contains Cerner and/or third party confidential and/or proprietary information.</a:t>
            </a:r>
          </a:p>
        </p:txBody>
      </p:sp>
    </p:spTree>
    <p:extLst>
      <p:ext uri="{BB962C8B-B14F-4D97-AF65-F5344CB8AC3E}">
        <p14:creationId xmlns:p14="http://schemas.microsoft.com/office/powerpoint/2010/main" val="40199257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5443F1-EF25-CA49-B3A1-D8213839492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286750" y="-251"/>
            <a:ext cx="821626" cy="1127516"/>
          </a:xfrm>
          <a:prstGeom prst="rect">
            <a:avLst/>
          </a:prstGeom>
        </p:spPr>
      </p:pic>
      <p:pic>
        <p:nvPicPr>
          <p:cNvPr id="9" name="Picture 8">
            <a:extLst>
              <a:ext uri="{FF2B5EF4-FFF2-40B4-BE49-F238E27FC236}">
                <a16:creationId xmlns:a16="http://schemas.microsoft.com/office/drawing/2014/main" id="{9BCAC30D-27AB-0946-8B96-854CEB87106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165" y="-226625"/>
            <a:ext cx="974192" cy="1603564"/>
          </a:xfrm>
          <a:prstGeom prst="rect">
            <a:avLst/>
          </a:prstGeom>
        </p:spPr>
      </p:pic>
      <p:sp>
        <p:nvSpPr>
          <p:cNvPr id="8" name="Date Placeholder 3">
            <a:extLst>
              <a:ext uri="{FF2B5EF4-FFF2-40B4-BE49-F238E27FC236}">
                <a16:creationId xmlns:a16="http://schemas.microsoft.com/office/drawing/2014/main" id="{50C6F083-5E1C-BF4A-B015-42BD3390408E}"/>
              </a:ext>
            </a:extLst>
          </p:cNvPr>
          <p:cNvSpPr txBox="1">
            <a:spLocks/>
          </p:cNvSpPr>
          <p:nvPr userDrawn="1"/>
        </p:nvSpPr>
        <p:spPr>
          <a:xfrm>
            <a:off x="2940435" y="6359244"/>
            <a:ext cx="3671107" cy="372038"/>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rgbClr val="003F7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a:t>VA Electronic Health Record Modernization</a:t>
            </a:r>
          </a:p>
        </p:txBody>
      </p:sp>
      <p:sp>
        <p:nvSpPr>
          <p:cNvPr id="6" name="Rectangle 5">
            <a:extLst>
              <a:ext uri="{FF2B5EF4-FFF2-40B4-BE49-F238E27FC236}">
                <a16:creationId xmlns:a16="http://schemas.microsoft.com/office/drawing/2014/main" id="{2FF0525E-371F-4E92-B72E-80E4EF00698B}"/>
              </a:ext>
            </a:extLst>
          </p:cNvPr>
          <p:cNvSpPr/>
          <p:nvPr userDrawn="1"/>
        </p:nvSpPr>
        <p:spPr>
          <a:xfrm>
            <a:off x="463731" y="6663756"/>
            <a:ext cx="5937330" cy="16158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50">
                <a:solidFill>
                  <a:srgbClr val="5F5F5F">
                    <a:alpha val="97000"/>
                  </a:srgbClr>
                </a:solidFill>
              </a:rPr>
              <a:t>Pre-decisional – Deliberative FOUO. ©Cerner Government Services, Inc. All rights reserved. This document contains Cerner and/or third party confidential and/or proprietary information.</a:t>
            </a:r>
          </a:p>
        </p:txBody>
      </p:sp>
    </p:spTree>
    <p:extLst>
      <p:ext uri="{BB962C8B-B14F-4D97-AF65-F5344CB8AC3E}">
        <p14:creationId xmlns:p14="http://schemas.microsoft.com/office/powerpoint/2010/main" val="14999505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17AE1A9-1234-D340-80FA-731C16855CC5}"/>
              </a:ext>
            </a:extLst>
          </p:cNvPr>
          <p:cNvSpPr>
            <a:spLocks noGrp="1"/>
          </p:cNvSpPr>
          <p:nvPr>
            <p:ph type="body" sz="half" idx="2"/>
          </p:nvPr>
        </p:nvSpPr>
        <p:spPr>
          <a:xfrm>
            <a:off x="629842" y="2331020"/>
            <a:ext cx="3129038" cy="3537967"/>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16" name="Text Placeholder 2">
            <a:extLst>
              <a:ext uri="{FF2B5EF4-FFF2-40B4-BE49-F238E27FC236}">
                <a16:creationId xmlns:a16="http://schemas.microsoft.com/office/drawing/2014/main" id="{CA34758F-643D-BD41-8A00-D61B5A0886DE}"/>
              </a:ext>
            </a:extLst>
          </p:cNvPr>
          <p:cNvSpPr>
            <a:spLocks noGrp="1"/>
          </p:cNvSpPr>
          <p:nvPr>
            <p:ph type="body" idx="13" hasCustomPrompt="1"/>
          </p:nvPr>
        </p:nvSpPr>
        <p:spPr>
          <a:xfrm>
            <a:off x="629842" y="1349582"/>
            <a:ext cx="3129038" cy="823912"/>
          </a:xfrm>
          <a:prstGeom prst="rect">
            <a:avLst/>
          </a:prstGeom>
        </p:spPr>
        <p:txBody>
          <a:bodyPr anchor="t">
            <a:normAutofit/>
          </a:bodyPr>
          <a:lstStyle>
            <a:lvl1pPr marL="0" indent="0" algn="l">
              <a:buNone/>
              <a:defRPr sz="2250" b="1">
                <a:solidFill>
                  <a:srgbClr val="003F7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Title (Calibri 30pt blue)</a:t>
            </a:r>
          </a:p>
        </p:txBody>
      </p:sp>
      <p:pic>
        <p:nvPicPr>
          <p:cNvPr id="10" name="Picture 9">
            <a:extLst>
              <a:ext uri="{FF2B5EF4-FFF2-40B4-BE49-F238E27FC236}">
                <a16:creationId xmlns:a16="http://schemas.microsoft.com/office/drawing/2014/main" id="{E1FD44C3-C66B-524B-AD41-FCF3584805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286750" y="-251"/>
            <a:ext cx="821626" cy="1127516"/>
          </a:xfrm>
          <a:prstGeom prst="rect">
            <a:avLst/>
          </a:prstGeom>
        </p:spPr>
      </p:pic>
      <p:pic>
        <p:nvPicPr>
          <p:cNvPr id="12" name="Picture 11">
            <a:extLst>
              <a:ext uri="{FF2B5EF4-FFF2-40B4-BE49-F238E27FC236}">
                <a16:creationId xmlns:a16="http://schemas.microsoft.com/office/drawing/2014/main" id="{1EAA2DCB-A58D-7241-8EA0-32C4DDEFDF6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165" y="-226625"/>
            <a:ext cx="974192" cy="1603564"/>
          </a:xfrm>
          <a:prstGeom prst="rect">
            <a:avLst/>
          </a:prstGeom>
        </p:spPr>
      </p:pic>
      <p:sp>
        <p:nvSpPr>
          <p:cNvPr id="13" name="Title 1">
            <a:extLst>
              <a:ext uri="{FF2B5EF4-FFF2-40B4-BE49-F238E27FC236}">
                <a16:creationId xmlns:a16="http://schemas.microsoft.com/office/drawing/2014/main" id="{30CC6927-CBAC-5F4F-9A00-C39028DBF2FC}"/>
              </a:ext>
            </a:extLst>
          </p:cNvPr>
          <p:cNvSpPr>
            <a:spLocks noGrp="1"/>
          </p:cNvSpPr>
          <p:nvPr>
            <p:ph type="title" hasCustomPrompt="1"/>
          </p:nvPr>
        </p:nvSpPr>
        <p:spPr>
          <a:xfrm>
            <a:off x="982357" y="321623"/>
            <a:ext cx="6736255" cy="567204"/>
          </a:xfrm>
        </p:spPr>
        <p:txBody>
          <a:bodyPr>
            <a:normAutofit/>
          </a:bodyPr>
          <a:lstStyle>
            <a:lvl1pPr>
              <a:defRPr sz="2700" b="1">
                <a:solidFill>
                  <a:srgbClr val="193460"/>
                </a:solidFill>
                <a:latin typeface="Calibri" panose="020F0502020204030204" pitchFamily="34" charset="0"/>
                <a:cs typeface="Calibri" panose="020F0502020204030204" pitchFamily="34" charset="0"/>
              </a:defRPr>
            </a:lvl1pPr>
          </a:lstStyle>
          <a:p>
            <a:r>
              <a:rPr lang="en-US"/>
              <a:t>Title: Calibri Bold 36 </a:t>
            </a:r>
            <a:r>
              <a:rPr lang="en-US" err="1"/>
              <a:t>pt</a:t>
            </a:r>
            <a:r>
              <a:rPr lang="en-US"/>
              <a:t> blue </a:t>
            </a:r>
          </a:p>
        </p:txBody>
      </p:sp>
      <p:sp>
        <p:nvSpPr>
          <p:cNvPr id="11" name="Date Placeholder 3">
            <a:extLst>
              <a:ext uri="{FF2B5EF4-FFF2-40B4-BE49-F238E27FC236}">
                <a16:creationId xmlns:a16="http://schemas.microsoft.com/office/drawing/2014/main" id="{8A783DA6-5CD6-3446-BA49-8B61769D7209}"/>
              </a:ext>
            </a:extLst>
          </p:cNvPr>
          <p:cNvSpPr txBox="1">
            <a:spLocks/>
          </p:cNvSpPr>
          <p:nvPr userDrawn="1"/>
        </p:nvSpPr>
        <p:spPr>
          <a:xfrm>
            <a:off x="2940435" y="6359244"/>
            <a:ext cx="3671107" cy="372038"/>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rgbClr val="003F7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a:t>VA Electronic Health Record Modernization</a:t>
            </a:r>
          </a:p>
        </p:txBody>
      </p:sp>
      <p:sp>
        <p:nvSpPr>
          <p:cNvPr id="19" name="Content Placeholder 2">
            <a:extLst>
              <a:ext uri="{FF2B5EF4-FFF2-40B4-BE49-F238E27FC236}">
                <a16:creationId xmlns:a16="http://schemas.microsoft.com/office/drawing/2014/main" id="{B0CD45C0-D882-8742-A997-FF09506FA114}"/>
              </a:ext>
            </a:extLst>
          </p:cNvPr>
          <p:cNvSpPr>
            <a:spLocks noGrp="1"/>
          </p:cNvSpPr>
          <p:nvPr>
            <p:ph idx="15" hasCustomPrompt="1"/>
          </p:nvPr>
        </p:nvSpPr>
        <p:spPr>
          <a:xfrm>
            <a:off x="3916279" y="1360676"/>
            <a:ext cx="4605088" cy="4508311"/>
          </a:xfrm>
          <a:prstGeom prst="rect">
            <a:avLst/>
          </a:prstGeom>
        </p:spPr>
        <p:txBody>
          <a:bodyPr/>
          <a:lstStyle>
            <a:lvl1pPr>
              <a:buClr>
                <a:schemeClr val="tx1"/>
              </a:buClr>
              <a:defRPr sz="2100"/>
            </a:lvl1pPr>
            <a:lvl2pPr marL="655796" indent="-218599">
              <a:buClr>
                <a:schemeClr val="tx1"/>
              </a:buClr>
              <a:buFont typeface="Wingdings" pitchFamily="2" charset="2"/>
              <a:buChar char="§"/>
              <a:defRPr sz="1800"/>
            </a:lvl2pPr>
            <a:lvl3pPr marL="1092994" indent="-218599">
              <a:buClr>
                <a:schemeClr val="tx1"/>
              </a:buClr>
              <a:buFont typeface=".AppleSystemUIFont"/>
              <a:buChar char="–"/>
              <a:defRPr sz="1500"/>
            </a:lvl3pPr>
            <a:lvl4pPr>
              <a:buClr>
                <a:schemeClr val="tx1"/>
              </a:buClr>
              <a:defRPr sz="1800"/>
            </a:lvl4pPr>
            <a:lvl5pPr>
              <a:buClr>
                <a:schemeClr val="tx1"/>
              </a:buClr>
              <a:defRPr sz="1500"/>
            </a:lvl5pPr>
          </a:lstStyle>
          <a:p>
            <a:pPr lvl="0"/>
            <a:r>
              <a:rPr lang="en-US"/>
              <a:t>First level (Calibri 28 </a:t>
            </a:r>
            <a:r>
              <a:rPr lang="en-US" err="1"/>
              <a:t>pt</a:t>
            </a:r>
            <a:r>
              <a:rPr lang="en-US"/>
              <a:t> black)</a:t>
            </a:r>
          </a:p>
          <a:p>
            <a:pPr lvl="1"/>
            <a:r>
              <a:rPr lang="en-US"/>
              <a:t>Second level (Calibri 24 </a:t>
            </a:r>
            <a:r>
              <a:rPr lang="en-US" err="1"/>
              <a:t>pt</a:t>
            </a:r>
            <a:r>
              <a:rPr lang="en-US"/>
              <a:t> black)</a:t>
            </a:r>
          </a:p>
          <a:p>
            <a:pPr lvl="2"/>
            <a:r>
              <a:rPr lang="en-US"/>
              <a:t>Third level (Calibri 20 </a:t>
            </a:r>
            <a:r>
              <a:rPr lang="en-US" err="1"/>
              <a:t>pt</a:t>
            </a:r>
            <a:r>
              <a:rPr lang="en-US"/>
              <a:t> black)</a:t>
            </a:r>
          </a:p>
        </p:txBody>
      </p:sp>
      <p:sp>
        <p:nvSpPr>
          <p:cNvPr id="15" name="Rectangle 14">
            <a:extLst>
              <a:ext uri="{FF2B5EF4-FFF2-40B4-BE49-F238E27FC236}">
                <a16:creationId xmlns:a16="http://schemas.microsoft.com/office/drawing/2014/main" id="{C59221E3-4209-476C-B435-5D3BF57B08B4}"/>
              </a:ext>
            </a:extLst>
          </p:cNvPr>
          <p:cNvSpPr/>
          <p:nvPr userDrawn="1"/>
        </p:nvSpPr>
        <p:spPr>
          <a:xfrm>
            <a:off x="463731" y="6663756"/>
            <a:ext cx="5937330" cy="16158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50">
                <a:solidFill>
                  <a:srgbClr val="5F5F5F">
                    <a:alpha val="97000"/>
                  </a:srgbClr>
                </a:solidFill>
              </a:rPr>
              <a:t>Pre-decisional – Deliberative FOUO. ©Cerner Government Services, Inc. All rights reserved. This document contains Cerner and/or third party confidential and/or proprietary information.</a:t>
            </a:r>
          </a:p>
        </p:txBody>
      </p:sp>
    </p:spTree>
    <p:extLst>
      <p:ext uri="{BB962C8B-B14F-4D97-AF65-F5344CB8AC3E}">
        <p14:creationId xmlns:p14="http://schemas.microsoft.com/office/powerpoint/2010/main" val="18093990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4C2AA8-66B4-EB47-9D43-91EC1ABAEAF9}"/>
              </a:ext>
            </a:extLst>
          </p:cNvPr>
          <p:cNvSpPr>
            <a:spLocks noGrp="1"/>
          </p:cNvSpPr>
          <p:nvPr>
            <p:ph type="pic" idx="1"/>
          </p:nvPr>
        </p:nvSpPr>
        <p:spPr>
          <a:xfrm>
            <a:off x="3887391" y="1229267"/>
            <a:ext cx="4629150" cy="4631783"/>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D3121C6-BD72-484B-B6D9-4714F5C620E6}"/>
              </a:ext>
            </a:extLst>
          </p:cNvPr>
          <p:cNvSpPr>
            <a:spLocks noGrp="1"/>
          </p:cNvSpPr>
          <p:nvPr>
            <p:ph type="body" sz="half" idx="2" hasCustomPrompt="1"/>
          </p:nvPr>
        </p:nvSpPr>
        <p:spPr>
          <a:xfrm>
            <a:off x="629842" y="2057400"/>
            <a:ext cx="312903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Body: (Calibri 16pt black) </a:t>
            </a:r>
          </a:p>
        </p:txBody>
      </p:sp>
      <p:sp>
        <p:nvSpPr>
          <p:cNvPr id="13" name="Text Placeholder 2">
            <a:extLst>
              <a:ext uri="{FF2B5EF4-FFF2-40B4-BE49-F238E27FC236}">
                <a16:creationId xmlns:a16="http://schemas.microsoft.com/office/drawing/2014/main" id="{DD1851EE-E11B-EE48-AE94-68C68F3458BC}"/>
              </a:ext>
            </a:extLst>
          </p:cNvPr>
          <p:cNvSpPr>
            <a:spLocks noGrp="1"/>
          </p:cNvSpPr>
          <p:nvPr>
            <p:ph type="body" idx="13" hasCustomPrompt="1"/>
          </p:nvPr>
        </p:nvSpPr>
        <p:spPr>
          <a:xfrm>
            <a:off x="629842" y="1229267"/>
            <a:ext cx="3129038" cy="823912"/>
          </a:xfrm>
          <a:prstGeom prst="rect">
            <a:avLst/>
          </a:prstGeom>
        </p:spPr>
        <p:txBody>
          <a:bodyPr anchor="t">
            <a:normAutofit/>
          </a:bodyPr>
          <a:lstStyle>
            <a:lvl1pPr marL="0" indent="0" algn="l">
              <a:buNone/>
              <a:defRPr sz="2250" b="1">
                <a:solidFill>
                  <a:srgbClr val="003F7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Title (Calibri 30pt blue)</a:t>
            </a:r>
          </a:p>
        </p:txBody>
      </p:sp>
      <p:pic>
        <p:nvPicPr>
          <p:cNvPr id="10" name="Picture 9">
            <a:extLst>
              <a:ext uri="{FF2B5EF4-FFF2-40B4-BE49-F238E27FC236}">
                <a16:creationId xmlns:a16="http://schemas.microsoft.com/office/drawing/2014/main" id="{0F5940D3-34C8-0B40-B3E1-234F594B15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286750" y="-251"/>
            <a:ext cx="821626" cy="1127516"/>
          </a:xfrm>
          <a:prstGeom prst="rect">
            <a:avLst/>
          </a:prstGeom>
        </p:spPr>
      </p:pic>
      <p:pic>
        <p:nvPicPr>
          <p:cNvPr id="14" name="Picture 13">
            <a:extLst>
              <a:ext uri="{FF2B5EF4-FFF2-40B4-BE49-F238E27FC236}">
                <a16:creationId xmlns:a16="http://schemas.microsoft.com/office/drawing/2014/main" id="{DFE73040-C5E0-D243-A97D-C697DBB3CB6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165" y="-226625"/>
            <a:ext cx="974192" cy="1603564"/>
          </a:xfrm>
          <a:prstGeom prst="rect">
            <a:avLst/>
          </a:prstGeom>
        </p:spPr>
      </p:pic>
      <p:sp>
        <p:nvSpPr>
          <p:cNvPr id="15" name="Title 1">
            <a:extLst>
              <a:ext uri="{FF2B5EF4-FFF2-40B4-BE49-F238E27FC236}">
                <a16:creationId xmlns:a16="http://schemas.microsoft.com/office/drawing/2014/main" id="{4DAC75D0-087F-5B41-B714-3C29C5424F43}"/>
              </a:ext>
            </a:extLst>
          </p:cNvPr>
          <p:cNvSpPr>
            <a:spLocks noGrp="1"/>
          </p:cNvSpPr>
          <p:nvPr>
            <p:ph type="title" hasCustomPrompt="1"/>
          </p:nvPr>
        </p:nvSpPr>
        <p:spPr>
          <a:xfrm>
            <a:off x="982357" y="321623"/>
            <a:ext cx="6736255" cy="567204"/>
          </a:xfrm>
        </p:spPr>
        <p:txBody>
          <a:bodyPr>
            <a:normAutofit/>
          </a:bodyPr>
          <a:lstStyle>
            <a:lvl1pPr>
              <a:defRPr sz="2700" b="1">
                <a:solidFill>
                  <a:srgbClr val="193460"/>
                </a:solidFill>
                <a:latin typeface="Calibri" panose="020F0502020204030204" pitchFamily="34" charset="0"/>
                <a:cs typeface="Calibri" panose="020F0502020204030204" pitchFamily="34" charset="0"/>
              </a:defRPr>
            </a:lvl1pPr>
          </a:lstStyle>
          <a:p>
            <a:r>
              <a:rPr lang="en-US"/>
              <a:t>Title: Calibri Bold 36 </a:t>
            </a:r>
            <a:r>
              <a:rPr lang="en-US" err="1"/>
              <a:t>pt</a:t>
            </a:r>
            <a:r>
              <a:rPr lang="en-US"/>
              <a:t> blue </a:t>
            </a:r>
          </a:p>
        </p:txBody>
      </p:sp>
      <p:sp>
        <p:nvSpPr>
          <p:cNvPr id="11" name="Date Placeholder 3">
            <a:extLst>
              <a:ext uri="{FF2B5EF4-FFF2-40B4-BE49-F238E27FC236}">
                <a16:creationId xmlns:a16="http://schemas.microsoft.com/office/drawing/2014/main" id="{EB748C64-1085-F040-BA9B-A1298FDCDE5C}"/>
              </a:ext>
            </a:extLst>
          </p:cNvPr>
          <p:cNvSpPr txBox="1">
            <a:spLocks/>
          </p:cNvSpPr>
          <p:nvPr userDrawn="1"/>
        </p:nvSpPr>
        <p:spPr>
          <a:xfrm>
            <a:off x="2940435" y="6359244"/>
            <a:ext cx="3671107" cy="372038"/>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rgbClr val="003F7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a:t>VA Electronic Health Record Modernization</a:t>
            </a:r>
          </a:p>
        </p:txBody>
      </p:sp>
      <p:sp>
        <p:nvSpPr>
          <p:cNvPr id="12" name="Rectangle 11">
            <a:extLst>
              <a:ext uri="{FF2B5EF4-FFF2-40B4-BE49-F238E27FC236}">
                <a16:creationId xmlns:a16="http://schemas.microsoft.com/office/drawing/2014/main" id="{0EA96D46-8650-4B5F-94A5-4DECEDEAD796}"/>
              </a:ext>
            </a:extLst>
          </p:cNvPr>
          <p:cNvSpPr/>
          <p:nvPr userDrawn="1"/>
        </p:nvSpPr>
        <p:spPr>
          <a:xfrm>
            <a:off x="463731" y="6663756"/>
            <a:ext cx="5937330" cy="16158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50">
                <a:solidFill>
                  <a:srgbClr val="5F5F5F">
                    <a:alpha val="97000"/>
                  </a:srgbClr>
                </a:solidFill>
              </a:rPr>
              <a:t>Pre-decisional – Deliberative FOUO. ©Cerner Government Services, Inc. All rights reserved. This document contains Cerner and/or third party confidential and/or proprietary information.</a:t>
            </a:r>
          </a:p>
        </p:txBody>
      </p:sp>
    </p:spTree>
    <p:extLst>
      <p:ext uri="{BB962C8B-B14F-4D97-AF65-F5344CB8AC3E}">
        <p14:creationId xmlns:p14="http://schemas.microsoft.com/office/powerpoint/2010/main" val="4293830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Tree>
    <p:extLst>
      <p:ext uri="{BB962C8B-B14F-4D97-AF65-F5344CB8AC3E}">
        <p14:creationId xmlns:p14="http://schemas.microsoft.com/office/powerpoint/2010/main" val="20340768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E4F609A-6179-AC46-981F-7E2E3C87C65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286750" y="-251"/>
            <a:ext cx="821626" cy="1127516"/>
          </a:xfrm>
          <a:prstGeom prst="rect">
            <a:avLst/>
          </a:prstGeom>
        </p:spPr>
      </p:pic>
      <p:pic>
        <p:nvPicPr>
          <p:cNvPr id="11" name="Picture 10">
            <a:extLst>
              <a:ext uri="{FF2B5EF4-FFF2-40B4-BE49-F238E27FC236}">
                <a16:creationId xmlns:a16="http://schemas.microsoft.com/office/drawing/2014/main" id="{1FB041E6-BADB-F942-8B31-A542AE8DAAF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165" y="-226625"/>
            <a:ext cx="974192" cy="1603564"/>
          </a:xfrm>
          <a:prstGeom prst="rect">
            <a:avLst/>
          </a:prstGeom>
        </p:spPr>
      </p:pic>
      <p:sp>
        <p:nvSpPr>
          <p:cNvPr id="8" name="Title 1">
            <a:extLst>
              <a:ext uri="{FF2B5EF4-FFF2-40B4-BE49-F238E27FC236}">
                <a16:creationId xmlns:a16="http://schemas.microsoft.com/office/drawing/2014/main" id="{A1037FE9-C4B6-B441-B37A-1C2D37444F08}"/>
              </a:ext>
            </a:extLst>
          </p:cNvPr>
          <p:cNvSpPr>
            <a:spLocks noGrp="1"/>
          </p:cNvSpPr>
          <p:nvPr>
            <p:ph type="title" hasCustomPrompt="1"/>
          </p:nvPr>
        </p:nvSpPr>
        <p:spPr>
          <a:xfrm>
            <a:off x="982357" y="321623"/>
            <a:ext cx="6736255" cy="567204"/>
          </a:xfrm>
        </p:spPr>
        <p:txBody>
          <a:bodyPr>
            <a:normAutofit/>
          </a:bodyPr>
          <a:lstStyle>
            <a:lvl1pPr>
              <a:defRPr sz="2700" b="1">
                <a:solidFill>
                  <a:srgbClr val="193460"/>
                </a:solidFill>
                <a:latin typeface="Calibri" panose="020F0502020204030204" pitchFamily="34" charset="0"/>
                <a:cs typeface="Calibri" panose="020F0502020204030204" pitchFamily="34" charset="0"/>
              </a:defRPr>
            </a:lvl1pPr>
          </a:lstStyle>
          <a:p>
            <a:r>
              <a:rPr lang="en-US"/>
              <a:t>Title: Calibri Bold 36 </a:t>
            </a:r>
            <a:r>
              <a:rPr lang="en-US" err="1"/>
              <a:t>pt</a:t>
            </a:r>
            <a:r>
              <a:rPr lang="en-US"/>
              <a:t> blue </a:t>
            </a:r>
          </a:p>
        </p:txBody>
      </p:sp>
      <p:sp>
        <p:nvSpPr>
          <p:cNvPr id="10" name="Date Placeholder 3">
            <a:extLst>
              <a:ext uri="{FF2B5EF4-FFF2-40B4-BE49-F238E27FC236}">
                <a16:creationId xmlns:a16="http://schemas.microsoft.com/office/drawing/2014/main" id="{AEEEC592-EAF4-044A-9542-EFADD6E554C4}"/>
              </a:ext>
            </a:extLst>
          </p:cNvPr>
          <p:cNvSpPr txBox="1">
            <a:spLocks/>
          </p:cNvSpPr>
          <p:nvPr userDrawn="1"/>
        </p:nvSpPr>
        <p:spPr>
          <a:xfrm>
            <a:off x="2940435" y="6359244"/>
            <a:ext cx="3671107" cy="372038"/>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rgbClr val="003F7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a:t>VA Electronic Health Record Modernization</a:t>
            </a:r>
          </a:p>
        </p:txBody>
      </p:sp>
      <p:sp>
        <p:nvSpPr>
          <p:cNvPr id="12" name="Content Placeholder 2">
            <a:extLst>
              <a:ext uri="{FF2B5EF4-FFF2-40B4-BE49-F238E27FC236}">
                <a16:creationId xmlns:a16="http://schemas.microsoft.com/office/drawing/2014/main" id="{1A9B5BFC-F6E5-2B4C-BB4C-ABB7BC9FBB20}"/>
              </a:ext>
            </a:extLst>
          </p:cNvPr>
          <p:cNvSpPr>
            <a:spLocks noGrp="1"/>
          </p:cNvSpPr>
          <p:nvPr>
            <p:ph idx="15" hasCustomPrompt="1"/>
          </p:nvPr>
        </p:nvSpPr>
        <p:spPr>
          <a:xfrm rot="5400000">
            <a:off x="2151811" y="-71022"/>
            <a:ext cx="4686977" cy="7582904"/>
          </a:xfrm>
          <a:prstGeom prst="rect">
            <a:avLst/>
          </a:prstGeom>
        </p:spPr>
        <p:txBody>
          <a:bodyPr/>
          <a:lstStyle>
            <a:lvl1pPr>
              <a:buClr>
                <a:schemeClr val="tx1"/>
              </a:buClr>
              <a:defRPr sz="2100"/>
            </a:lvl1pPr>
            <a:lvl2pPr marL="655796" indent="-218599">
              <a:buClr>
                <a:schemeClr val="tx1"/>
              </a:buClr>
              <a:buFont typeface="Wingdings" pitchFamily="2" charset="2"/>
              <a:buChar char="§"/>
              <a:defRPr sz="1800"/>
            </a:lvl2pPr>
            <a:lvl3pPr marL="1092994" indent="-218599">
              <a:buClr>
                <a:schemeClr val="tx1"/>
              </a:buClr>
              <a:buFont typeface=".AppleSystemUIFont"/>
              <a:buChar char="–"/>
              <a:defRPr sz="1500"/>
            </a:lvl3pPr>
            <a:lvl4pPr>
              <a:buClr>
                <a:schemeClr val="tx1"/>
              </a:buClr>
              <a:defRPr sz="1800"/>
            </a:lvl4pPr>
            <a:lvl5pPr>
              <a:buClr>
                <a:schemeClr val="tx1"/>
              </a:buClr>
              <a:defRPr sz="1500"/>
            </a:lvl5pPr>
          </a:lstStyle>
          <a:p>
            <a:pPr lvl="0"/>
            <a:r>
              <a:rPr lang="en-US"/>
              <a:t>First level (Calibri 28 </a:t>
            </a:r>
            <a:r>
              <a:rPr lang="en-US" err="1"/>
              <a:t>pt</a:t>
            </a:r>
            <a:r>
              <a:rPr lang="en-US"/>
              <a:t> black)</a:t>
            </a:r>
          </a:p>
          <a:p>
            <a:pPr lvl="1"/>
            <a:r>
              <a:rPr lang="en-US"/>
              <a:t>Second level (Calibri 24 </a:t>
            </a:r>
            <a:r>
              <a:rPr lang="en-US" err="1"/>
              <a:t>pt</a:t>
            </a:r>
            <a:r>
              <a:rPr lang="en-US"/>
              <a:t> black)</a:t>
            </a:r>
          </a:p>
          <a:p>
            <a:pPr lvl="2"/>
            <a:r>
              <a:rPr lang="en-US"/>
              <a:t>Third level (Calibri 20 </a:t>
            </a:r>
            <a:r>
              <a:rPr lang="en-US" err="1"/>
              <a:t>pt</a:t>
            </a:r>
            <a:r>
              <a:rPr lang="en-US"/>
              <a:t> black)</a:t>
            </a:r>
          </a:p>
        </p:txBody>
      </p:sp>
      <p:sp>
        <p:nvSpPr>
          <p:cNvPr id="14" name="Rectangle 13">
            <a:extLst>
              <a:ext uri="{FF2B5EF4-FFF2-40B4-BE49-F238E27FC236}">
                <a16:creationId xmlns:a16="http://schemas.microsoft.com/office/drawing/2014/main" id="{90048CAD-7FA3-4ADD-AD13-BD8D600DE063}"/>
              </a:ext>
            </a:extLst>
          </p:cNvPr>
          <p:cNvSpPr/>
          <p:nvPr userDrawn="1"/>
        </p:nvSpPr>
        <p:spPr>
          <a:xfrm>
            <a:off x="463731" y="6663756"/>
            <a:ext cx="5937330" cy="16158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50">
                <a:solidFill>
                  <a:srgbClr val="5F5F5F">
                    <a:alpha val="97000"/>
                  </a:srgbClr>
                </a:solidFill>
              </a:rPr>
              <a:t>Pre-decisional – Deliberative FOUO. ©Cerner Government Services, Inc. All rights reserved. This document contains Cerner and/or third party confidential and/or proprietary information.</a:t>
            </a:r>
          </a:p>
        </p:txBody>
      </p:sp>
    </p:spTree>
    <p:extLst>
      <p:ext uri="{BB962C8B-B14F-4D97-AF65-F5344CB8AC3E}">
        <p14:creationId xmlns:p14="http://schemas.microsoft.com/office/powerpoint/2010/main" val="32017410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104AB7-71E2-0A4C-A989-CEF4592A387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286750" y="-251"/>
            <a:ext cx="821626" cy="1127516"/>
          </a:xfrm>
          <a:prstGeom prst="rect">
            <a:avLst/>
          </a:prstGeom>
        </p:spPr>
      </p:pic>
      <p:pic>
        <p:nvPicPr>
          <p:cNvPr id="10" name="Picture 9">
            <a:extLst>
              <a:ext uri="{FF2B5EF4-FFF2-40B4-BE49-F238E27FC236}">
                <a16:creationId xmlns:a16="http://schemas.microsoft.com/office/drawing/2014/main" id="{7E23501F-7752-3C4B-9896-1BC95D91B30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165" y="-226625"/>
            <a:ext cx="974192" cy="1603564"/>
          </a:xfrm>
          <a:prstGeom prst="rect">
            <a:avLst/>
          </a:prstGeom>
        </p:spPr>
      </p:pic>
      <p:sp>
        <p:nvSpPr>
          <p:cNvPr id="8" name="Title 1">
            <a:extLst>
              <a:ext uri="{FF2B5EF4-FFF2-40B4-BE49-F238E27FC236}">
                <a16:creationId xmlns:a16="http://schemas.microsoft.com/office/drawing/2014/main" id="{78C8BD2B-48F1-D547-BADF-86C18FAD8D11}"/>
              </a:ext>
            </a:extLst>
          </p:cNvPr>
          <p:cNvSpPr>
            <a:spLocks noGrp="1"/>
          </p:cNvSpPr>
          <p:nvPr>
            <p:ph type="title" hasCustomPrompt="1"/>
          </p:nvPr>
        </p:nvSpPr>
        <p:spPr>
          <a:xfrm>
            <a:off x="982357" y="321623"/>
            <a:ext cx="6736255" cy="567204"/>
          </a:xfrm>
        </p:spPr>
        <p:txBody>
          <a:bodyPr>
            <a:normAutofit/>
          </a:bodyPr>
          <a:lstStyle>
            <a:lvl1pPr>
              <a:defRPr sz="2700" b="1">
                <a:solidFill>
                  <a:srgbClr val="193460"/>
                </a:solidFill>
                <a:latin typeface="Calibri" panose="020F0502020204030204" pitchFamily="34" charset="0"/>
                <a:cs typeface="Calibri" panose="020F0502020204030204" pitchFamily="34" charset="0"/>
              </a:defRPr>
            </a:lvl1pPr>
          </a:lstStyle>
          <a:p>
            <a:r>
              <a:rPr lang="en-US"/>
              <a:t>Contact Information </a:t>
            </a:r>
          </a:p>
        </p:txBody>
      </p:sp>
      <p:sp>
        <p:nvSpPr>
          <p:cNvPr id="2" name="TextBox 1">
            <a:extLst>
              <a:ext uri="{FF2B5EF4-FFF2-40B4-BE49-F238E27FC236}">
                <a16:creationId xmlns:a16="http://schemas.microsoft.com/office/drawing/2014/main" id="{223CC327-586D-C14E-80B8-11EF04DBE631}"/>
              </a:ext>
            </a:extLst>
          </p:cNvPr>
          <p:cNvSpPr txBox="1"/>
          <p:nvPr userDrawn="1"/>
        </p:nvSpPr>
        <p:spPr>
          <a:xfrm>
            <a:off x="2183731" y="2827420"/>
            <a:ext cx="4427810" cy="2562240"/>
          </a:xfrm>
          <a:prstGeom prst="rect">
            <a:avLst/>
          </a:prstGeom>
          <a:noFill/>
        </p:spPr>
        <p:txBody>
          <a:bodyPr wrap="square" rtlCol="0">
            <a:spAutoFit/>
          </a:bodyPr>
          <a:lstStyle/>
          <a:p>
            <a:pPr algn="ctr" defTabSz="685800"/>
            <a:r>
              <a:rPr lang="en-US" sz="2100" b="1">
                <a:solidFill>
                  <a:srgbClr val="000000"/>
                </a:solidFill>
              </a:rPr>
              <a:t>Contact EHRM</a:t>
            </a:r>
          </a:p>
          <a:p>
            <a:pPr algn="ctr" defTabSz="685800"/>
            <a:r>
              <a:rPr lang="en-US" sz="2100">
                <a:solidFill>
                  <a:srgbClr val="000000"/>
                </a:solidFill>
                <a:hlinkClick r:id="rId4"/>
              </a:rPr>
              <a:t>ehrmpeocommunications@va.gov</a:t>
            </a:r>
            <a:endParaRPr lang="en-US" sz="2100">
              <a:solidFill>
                <a:srgbClr val="000000"/>
              </a:solidFill>
            </a:endParaRPr>
          </a:p>
          <a:p>
            <a:pPr algn="ctr" defTabSz="685800"/>
            <a:endParaRPr lang="en-US" sz="2100" b="1">
              <a:solidFill>
                <a:srgbClr val="000000"/>
              </a:solidFill>
            </a:endParaRPr>
          </a:p>
          <a:p>
            <a:pPr algn="ctr" defTabSz="685800"/>
            <a:r>
              <a:rPr lang="en-US" sz="2100" b="1">
                <a:solidFill>
                  <a:srgbClr val="000000"/>
                </a:solidFill>
              </a:rPr>
              <a:t>Learn more</a:t>
            </a:r>
          </a:p>
          <a:p>
            <a:pPr algn="ctr" defTabSz="685800"/>
            <a:r>
              <a:rPr lang="en-US" sz="2100">
                <a:solidFill>
                  <a:srgbClr val="000000"/>
                </a:solidFill>
                <a:hlinkClick r:id="rId5"/>
              </a:rPr>
              <a:t>www.ehrm.va.gov</a:t>
            </a:r>
            <a:endParaRPr lang="en-US" sz="2100">
              <a:solidFill>
                <a:srgbClr val="000000"/>
              </a:solidFill>
            </a:endParaRPr>
          </a:p>
          <a:p>
            <a:pPr algn="ctr" defTabSz="685800"/>
            <a:endParaRPr lang="en-US" sz="2100">
              <a:solidFill>
                <a:srgbClr val="000000"/>
              </a:solidFill>
            </a:endParaRPr>
          </a:p>
          <a:p>
            <a:pPr algn="ctr" defTabSz="685800"/>
            <a:endParaRPr lang="en-US" sz="2100">
              <a:solidFill>
                <a:srgbClr val="000000"/>
              </a:solidFill>
            </a:endParaRPr>
          </a:p>
          <a:p>
            <a:pPr defTabSz="685800"/>
            <a:endParaRPr lang="en-US" sz="1350">
              <a:solidFill>
                <a:srgbClr val="000000"/>
              </a:solidFill>
            </a:endParaRPr>
          </a:p>
        </p:txBody>
      </p:sp>
      <p:sp>
        <p:nvSpPr>
          <p:cNvPr id="11" name="Date Placeholder 3">
            <a:extLst>
              <a:ext uri="{FF2B5EF4-FFF2-40B4-BE49-F238E27FC236}">
                <a16:creationId xmlns:a16="http://schemas.microsoft.com/office/drawing/2014/main" id="{17BEA975-DA8E-974F-9772-5568B705090B}"/>
              </a:ext>
            </a:extLst>
          </p:cNvPr>
          <p:cNvSpPr txBox="1">
            <a:spLocks/>
          </p:cNvSpPr>
          <p:nvPr userDrawn="1"/>
        </p:nvSpPr>
        <p:spPr>
          <a:xfrm>
            <a:off x="2940435" y="6359244"/>
            <a:ext cx="3671107" cy="372038"/>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rgbClr val="003F7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a:t>VA Electronic Health Record Modernization</a:t>
            </a:r>
          </a:p>
        </p:txBody>
      </p:sp>
      <p:sp>
        <p:nvSpPr>
          <p:cNvPr id="9" name="Rectangle 8">
            <a:extLst>
              <a:ext uri="{FF2B5EF4-FFF2-40B4-BE49-F238E27FC236}">
                <a16:creationId xmlns:a16="http://schemas.microsoft.com/office/drawing/2014/main" id="{304B48DF-6346-4435-A6DE-7998F6F2A1BC}"/>
              </a:ext>
            </a:extLst>
          </p:cNvPr>
          <p:cNvSpPr/>
          <p:nvPr userDrawn="1"/>
        </p:nvSpPr>
        <p:spPr>
          <a:xfrm>
            <a:off x="463731" y="6663756"/>
            <a:ext cx="5937330" cy="16158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50">
                <a:solidFill>
                  <a:srgbClr val="5F5F5F">
                    <a:alpha val="97000"/>
                  </a:srgbClr>
                </a:solidFill>
              </a:rPr>
              <a:t>Pre-decisional – Deliberative FOUO. ©Cerner Government Services, Inc. All rights reserved. This document contains Cerner and/or third party confidential and/or proprietary information.</a:t>
            </a:r>
          </a:p>
        </p:txBody>
      </p:sp>
    </p:spTree>
    <p:extLst>
      <p:ext uri="{BB962C8B-B14F-4D97-AF65-F5344CB8AC3E}">
        <p14:creationId xmlns:p14="http://schemas.microsoft.com/office/powerpoint/2010/main" val="41575928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151683C6-3AC1-9641-ADCA-3F57882521B5}"/>
              </a:ext>
            </a:extLst>
          </p:cNvPr>
          <p:cNvSpPr txBox="1">
            <a:spLocks/>
          </p:cNvSpPr>
          <p:nvPr userDrawn="1"/>
        </p:nvSpPr>
        <p:spPr>
          <a:xfrm>
            <a:off x="2940435" y="6359244"/>
            <a:ext cx="3671107" cy="372038"/>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rgbClr val="003F7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a:t>VA Electronic Health Record Modernization</a:t>
            </a:r>
          </a:p>
        </p:txBody>
      </p:sp>
      <p:pic>
        <p:nvPicPr>
          <p:cNvPr id="21" name="Picture 20">
            <a:extLst>
              <a:ext uri="{FF2B5EF4-FFF2-40B4-BE49-F238E27FC236}">
                <a16:creationId xmlns:a16="http://schemas.microsoft.com/office/drawing/2014/main" id="{8736DE2B-58CE-4B41-87A4-EFFE999921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286750" y="-251"/>
            <a:ext cx="821626" cy="1127516"/>
          </a:xfrm>
          <a:prstGeom prst="rect">
            <a:avLst/>
          </a:prstGeom>
        </p:spPr>
      </p:pic>
      <p:sp>
        <p:nvSpPr>
          <p:cNvPr id="9" name="Title 1">
            <a:extLst>
              <a:ext uri="{FF2B5EF4-FFF2-40B4-BE49-F238E27FC236}">
                <a16:creationId xmlns:a16="http://schemas.microsoft.com/office/drawing/2014/main" id="{A2C478CA-B551-D644-BB09-BC054D6B2ADD}"/>
              </a:ext>
            </a:extLst>
          </p:cNvPr>
          <p:cNvSpPr>
            <a:spLocks noGrp="1"/>
          </p:cNvSpPr>
          <p:nvPr>
            <p:ph type="title" hasCustomPrompt="1"/>
          </p:nvPr>
        </p:nvSpPr>
        <p:spPr>
          <a:xfrm>
            <a:off x="982357" y="321623"/>
            <a:ext cx="6736255" cy="567204"/>
          </a:xfrm>
        </p:spPr>
        <p:txBody>
          <a:bodyPr>
            <a:normAutofit/>
          </a:bodyPr>
          <a:lstStyle>
            <a:lvl1pPr>
              <a:defRPr sz="2700" b="1">
                <a:solidFill>
                  <a:srgbClr val="193460"/>
                </a:solidFill>
                <a:latin typeface="Calibri" panose="020F0502020204030204" pitchFamily="34" charset="0"/>
                <a:cs typeface="Calibri" panose="020F0502020204030204" pitchFamily="34" charset="0"/>
              </a:defRPr>
            </a:lvl1pPr>
          </a:lstStyle>
          <a:p>
            <a:r>
              <a:rPr lang="en-US"/>
              <a:t>Title: Calibri Bold 36 </a:t>
            </a:r>
            <a:r>
              <a:rPr lang="en-US" err="1"/>
              <a:t>pt</a:t>
            </a:r>
            <a:r>
              <a:rPr lang="en-US"/>
              <a:t> blue </a:t>
            </a:r>
          </a:p>
        </p:txBody>
      </p:sp>
      <p:pic>
        <p:nvPicPr>
          <p:cNvPr id="10" name="Picture 9">
            <a:extLst>
              <a:ext uri="{FF2B5EF4-FFF2-40B4-BE49-F238E27FC236}">
                <a16:creationId xmlns:a16="http://schemas.microsoft.com/office/drawing/2014/main" id="{76F02334-0723-E142-BD7C-532DD06F949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165" y="-238982"/>
            <a:ext cx="974192" cy="1603564"/>
          </a:xfrm>
          <a:prstGeom prst="rect">
            <a:avLst/>
          </a:prstGeom>
        </p:spPr>
      </p:pic>
      <p:sp>
        <p:nvSpPr>
          <p:cNvPr id="11" name="Content Placeholder 2">
            <a:extLst>
              <a:ext uri="{FF2B5EF4-FFF2-40B4-BE49-F238E27FC236}">
                <a16:creationId xmlns:a16="http://schemas.microsoft.com/office/drawing/2014/main" id="{EF05DF5B-9523-154D-AEF8-B1385FF0DCBF}"/>
              </a:ext>
            </a:extLst>
          </p:cNvPr>
          <p:cNvSpPr>
            <a:spLocks noGrp="1"/>
          </p:cNvSpPr>
          <p:nvPr>
            <p:ph idx="13" hasCustomPrompt="1"/>
          </p:nvPr>
        </p:nvSpPr>
        <p:spPr>
          <a:xfrm>
            <a:off x="731520" y="1479873"/>
            <a:ext cx="7732696" cy="4647847"/>
          </a:xfrm>
          <a:prstGeom prst="rect">
            <a:avLst/>
          </a:prstGeom>
        </p:spPr>
        <p:txBody>
          <a:bodyPr/>
          <a:lstStyle>
            <a:lvl1pPr>
              <a:buClr>
                <a:schemeClr val="tx1"/>
              </a:buClr>
              <a:defRPr sz="2100"/>
            </a:lvl1pPr>
            <a:lvl2pPr marL="655796" indent="-218599">
              <a:buClr>
                <a:schemeClr val="tx1"/>
              </a:buClr>
              <a:buFont typeface="Wingdings" pitchFamily="2" charset="2"/>
              <a:buChar char="§"/>
              <a:defRPr sz="1800"/>
            </a:lvl2pPr>
            <a:lvl3pPr marL="1092994" indent="-218599">
              <a:buClr>
                <a:schemeClr val="tx1"/>
              </a:buClr>
              <a:buFont typeface=".AppleSystemUIFont"/>
              <a:buChar char="–"/>
              <a:defRPr sz="1500"/>
            </a:lvl3pPr>
            <a:lvl4pPr>
              <a:buClr>
                <a:schemeClr val="tx1"/>
              </a:buClr>
              <a:defRPr sz="1800"/>
            </a:lvl4pPr>
            <a:lvl5pPr>
              <a:buClr>
                <a:schemeClr val="tx1"/>
              </a:buClr>
              <a:defRPr sz="1500"/>
            </a:lvl5pPr>
          </a:lstStyle>
          <a:p>
            <a:pPr lvl="0"/>
            <a:r>
              <a:rPr lang="en-US"/>
              <a:t>First level (Calibri 28 </a:t>
            </a:r>
            <a:r>
              <a:rPr lang="en-US" err="1"/>
              <a:t>pt</a:t>
            </a:r>
            <a:r>
              <a:rPr lang="en-US"/>
              <a:t> black)</a:t>
            </a:r>
          </a:p>
          <a:p>
            <a:pPr lvl="1"/>
            <a:r>
              <a:rPr lang="en-US"/>
              <a:t>Second level (Calibri 24 </a:t>
            </a:r>
            <a:r>
              <a:rPr lang="en-US" err="1"/>
              <a:t>pt</a:t>
            </a:r>
            <a:r>
              <a:rPr lang="en-US"/>
              <a:t> black)</a:t>
            </a:r>
          </a:p>
          <a:p>
            <a:pPr lvl="2"/>
            <a:r>
              <a:rPr lang="en-US"/>
              <a:t>Third level (Calibri 20 </a:t>
            </a:r>
            <a:r>
              <a:rPr lang="en-US" err="1"/>
              <a:t>pt</a:t>
            </a:r>
            <a:r>
              <a:rPr lang="en-US"/>
              <a:t> black)</a:t>
            </a:r>
          </a:p>
        </p:txBody>
      </p:sp>
      <p:sp>
        <p:nvSpPr>
          <p:cNvPr id="8" name="Rectangle 7">
            <a:extLst>
              <a:ext uri="{FF2B5EF4-FFF2-40B4-BE49-F238E27FC236}">
                <a16:creationId xmlns:a16="http://schemas.microsoft.com/office/drawing/2014/main" id="{A828E3C6-3327-4363-A2A3-70A73E22D60F}"/>
              </a:ext>
            </a:extLst>
          </p:cNvPr>
          <p:cNvSpPr/>
          <p:nvPr userDrawn="1"/>
        </p:nvSpPr>
        <p:spPr>
          <a:xfrm>
            <a:off x="463731" y="6663756"/>
            <a:ext cx="5937330" cy="16158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50">
                <a:solidFill>
                  <a:srgbClr val="5F5F5F">
                    <a:alpha val="97000"/>
                  </a:srgbClr>
                </a:solidFill>
              </a:rPr>
              <a:t>Pre-decisional – Deliberative FOUO. ©Cerner Government Services, Inc. All rights reserved. This document contains Cerner and/or third party confidential and/or proprietary information.</a:t>
            </a:r>
          </a:p>
        </p:txBody>
      </p:sp>
    </p:spTree>
    <p:extLst>
      <p:ext uri="{BB962C8B-B14F-4D97-AF65-F5344CB8AC3E}">
        <p14:creationId xmlns:p14="http://schemas.microsoft.com/office/powerpoint/2010/main" val="694516098"/>
      </p:ext>
    </p:extLst>
  </p:cSld>
  <p:clrMapOvr>
    <a:masterClrMapping/>
  </p:clrMapOvr>
  <p:extLst>
    <p:ext uri="{DCECCB84-F9BA-43D5-87BE-67443E8EF086}">
      <p15:sldGuideLst xmlns:p15="http://schemas.microsoft.com/office/powerpoint/2012/main">
        <p15:guide id="1" orient="horz">
          <p15:clr>
            <a:srgbClr val="FBAE40"/>
          </p15:clr>
        </p15:guide>
        <p15:guide id="2" pos="756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C3D38-C685-2240-9ED2-0107F2F702CF}"/>
              </a:ext>
            </a:extLst>
          </p:cNvPr>
          <p:cNvSpPr>
            <a:spLocks noGrp="1"/>
          </p:cNvSpPr>
          <p:nvPr>
            <p:ph type="title" hasCustomPrompt="1"/>
          </p:nvPr>
        </p:nvSpPr>
        <p:spPr>
          <a:xfrm>
            <a:off x="623888" y="1478047"/>
            <a:ext cx="7886700" cy="2120939"/>
          </a:xfrm>
        </p:spPr>
        <p:txBody>
          <a:bodyPr anchor="b"/>
          <a:lstStyle>
            <a:lvl1pPr>
              <a:defRPr sz="4500" b="1">
                <a:solidFill>
                  <a:srgbClr val="003F72"/>
                </a:solidFill>
                <a:latin typeface="Calibri" panose="020F0502020204030204" pitchFamily="34" charset="0"/>
                <a:cs typeface="Calibri" panose="020F0502020204030204" pitchFamily="34" charset="0"/>
              </a:defRPr>
            </a:lvl1pPr>
          </a:lstStyle>
          <a:p>
            <a:r>
              <a:rPr lang="en-US"/>
              <a:t>Title: Calibri Bold 60 </a:t>
            </a:r>
            <a:r>
              <a:rPr lang="en-US" err="1"/>
              <a:t>pt</a:t>
            </a:r>
            <a:r>
              <a:rPr lang="en-US"/>
              <a:t> blue</a:t>
            </a:r>
          </a:p>
        </p:txBody>
      </p:sp>
      <p:sp>
        <p:nvSpPr>
          <p:cNvPr id="3" name="Text Placeholder 2">
            <a:extLst>
              <a:ext uri="{FF2B5EF4-FFF2-40B4-BE49-F238E27FC236}">
                <a16:creationId xmlns:a16="http://schemas.microsoft.com/office/drawing/2014/main" id="{800CA29B-1EC1-4D49-90E7-C3C0260CF1F0}"/>
              </a:ext>
            </a:extLst>
          </p:cNvPr>
          <p:cNvSpPr>
            <a:spLocks noGrp="1"/>
          </p:cNvSpPr>
          <p:nvPr>
            <p:ph type="body" idx="1" hasCustomPrompt="1"/>
          </p:nvPr>
        </p:nvSpPr>
        <p:spPr>
          <a:xfrm>
            <a:off x="623888" y="3671411"/>
            <a:ext cx="7886700" cy="2418240"/>
          </a:xfrm>
          <a:prstGeom prst="rect">
            <a:avLst/>
          </a:prstGeom>
        </p:spPr>
        <p:txBody>
          <a:bodyPr/>
          <a:lstStyle>
            <a:lvl1pPr marL="0" indent="0">
              <a:buNone/>
              <a:defRPr sz="1800" b="1">
                <a:solidFill>
                  <a:schemeClr val="tx1">
                    <a:lumMod val="50000"/>
                    <a:lumOff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Subtitle: Calibri 24 </a:t>
            </a:r>
            <a:r>
              <a:rPr lang="en-US" err="1"/>
              <a:t>pt</a:t>
            </a:r>
            <a:r>
              <a:rPr lang="en-US"/>
              <a:t> gray</a:t>
            </a:r>
          </a:p>
        </p:txBody>
      </p:sp>
      <p:pic>
        <p:nvPicPr>
          <p:cNvPr id="10" name="Picture 9">
            <a:extLst>
              <a:ext uri="{FF2B5EF4-FFF2-40B4-BE49-F238E27FC236}">
                <a16:creationId xmlns:a16="http://schemas.microsoft.com/office/drawing/2014/main" id="{319B6B86-F295-FB4C-A747-7470FDB38A6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286750" y="-251"/>
            <a:ext cx="821626" cy="1127516"/>
          </a:xfrm>
          <a:prstGeom prst="rect">
            <a:avLst/>
          </a:prstGeom>
        </p:spPr>
      </p:pic>
      <p:pic>
        <p:nvPicPr>
          <p:cNvPr id="12" name="Picture 11">
            <a:extLst>
              <a:ext uri="{FF2B5EF4-FFF2-40B4-BE49-F238E27FC236}">
                <a16:creationId xmlns:a16="http://schemas.microsoft.com/office/drawing/2014/main" id="{E0040423-8D4A-2941-BBCD-09D85136CA6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165" y="-226625"/>
            <a:ext cx="974192" cy="1603564"/>
          </a:xfrm>
          <a:prstGeom prst="rect">
            <a:avLst/>
          </a:prstGeom>
        </p:spPr>
      </p:pic>
      <p:sp>
        <p:nvSpPr>
          <p:cNvPr id="15" name="Title 1">
            <a:extLst>
              <a:ext uri="{FF2B5EF4-FFF2-40B4-BE49-F238E27FC236}">
                <a16:creationId xmlns:a16="http://schemas.microsoft.com/office/drawing/2014/main" id="{1CFFEF21-60B2-A441-B51B-D22049CD1F02}"/>
              </a:ext>
            </a:extLst>
          </p:cNvPr>
          <p:cNvSpPr txBox="1">
            <a:spLocks/>
          </p:cNvSpPr>
          <p:nvPr userDrawn="1"/>
        </p:nvSpPr>
        <p:spPr>
          <a:xfrm>
            <a:off x="982357" y="336613"/>
            <a:ext cx="6736255" cy="567204"/>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600" b="1" kern="1200">
                <a:solidFill>
                  <a:srgbClr val="193460"/>
                </a:solidFill>
                <a:latin typeface="Calibri" panose="020F0502020204030204" pitchFamily="34" charset="0"/>
                <a:ea typeface="+mj-ea"/>
                <a:cs typeface="Calibri" panose="020F0502020204030204" pitchFamily="34" charset="0"/>
              </a:defRPr>
            </a:lvl1pPr>
          </a:lstStyle>
          <a:p>
            <a:r>
              <a:rPr lang="en-US" sz="2700"/>
              <a:t>Title: Calibri Bold 36 pt blue </a:t>
            </a:r>
          </a:p>
        </p:txBody>
      </p:sp>
      <p:sp>
        <p:nvSpPr>
          <p:cNvPr id="9" name="Date Placeholder 3">
            <a:extLst>
              <a:ext uri="{FF2B5EF4-FFF2-40B4-BE49-F238E27FC236}">
                <a16:creationId xmlns:a16="http://schemas.microsoft.com/office/drawing/2014/main" id="{1D9891F1-8A34-F344-9642-3E1DC3BCA4CF}"/>
              </a:ext>
            </a:extLst>
          </p:cNvPr>
          <p:cNvSpPr txBox="1">
            <a:spLocks/>
          </p:cNvSpPr>
          <p:nvPr userDrawn="1"/>
        </p:nvSpPr>
        <p:spPr>
          <a:xfrm>
            <a:off x="2940435" y="6359244"/>
            <a:ext cx="3671107" cy="372038"/>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rgbClr val="003F7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a:t>VA Electronic Health Record Modernization</a:t>
            </a:r>
          </a:p>
        </p:txBody>
      </p:sp>
      <p:sp>
        <p:nvSpPr>
          <p:cNvPr id="11" name="Rectangle 10">
            <a:extLst>
              <a:ext uri="{FF2B5EF4-FFF2-40B4-BE49-F238E27FC236}">
                <a16:creationId xmlns:a16="http://schemas.microsoft.com/office/drawing/2014/main" id="{12E8F945-F365-48E3-843D-705F54D6A4E3}"/>
              </a:ext>
            </a:extLst>
          </p:cNvPr>
          <p:cNvSpPr/>
          <p:nvPr userDrawn="1"/>
        </p:nvSpPr>
        <p:spPr>
          <a:xfrm>
            <a:off x="463731" y="6663756"/>
            <a:ext cx="5937330" cy="16158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50">
                <a:solidFill>
                  <a:srgbClr val="5F5F5F">
                    <a:alpha val="97000"/>
                  </a:srgbClr>
                </a:solidFill>
              </a:rPr>
              <a:t>Pre-decisional – Deliberative FOUO. ©Cerner Government Services, Inc. All rights reserved. This document contains Cerner and/or third party confidential and/or proprietary information.</a:t>
            </a:r>
          </a:p>
        </p:txBody>
      </p:sp>
    </p:spTree>
    <p:extLst>
      <p:ext uri="{BB962C8B-B14F-4D97-AF65-F5344CB8AC3E}">
        <p14:creationId xmlns:p14="http://schemas.microsoft.com/office/powerpoint/2010/main" val="13774923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83FA56-46C1-1A4E-BBF2-B34A948F3C2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286750" y="-251"/>
            <a:ext cx="821626" cy="1127516"/>
          </a:xfrm>
          <a:prstGeom prst="rect">
            <a:avLst/>
          </a:prstGeom>
        </p:spPr>
      </p:pic>
      <p:pic>
        <p:nvPicPr>
          <p:cNvPr id="12" name="Picture 11">
            <a:extLst>
              <a:ext uri="{FF2B5EF4-FFF2-40B4-BE49-F238E27FC236}">
                <a16:creationId xmlns:a16="http://schemas.microsoft.com/office/drawing/2014/main" id="{78929DC8-557C-B74B-9058-3B216276DE2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165" y="-226625"/>
            <a:ext cx="974192" cy="1603564"/>
          </a:xfrm>
          <a:prstGeom prst="rect">
            <a:avLst/>
          </a:prstGeom>
        </p:spPr>
      </p:pic>
      <p:sp>
        <p:nvSpPr>
          <p:cNvPr id="10" name="Title 1">
            <a:extLst>
              <a:ext uri="{FF2B5EF4-FFF2-40B4-BE49-F238E27FC236}">
                <a16:creationId xmlns:a16="http://schemas.microsoft.com/office/drawing/2014/main" id="{CE668038-EF8B-DF4C-BADC-DD34CD683BB1}"/>
              </a:ext>
            </a:extLst>
          </p:cNvPr>
          <p:cNvSpPr>
            <a:spLocks noGrp="1"/>
          </p:cNvSpPr>
          <p:nvPr>
            <p:ph type="title" hasCustomPrompt="1"/>
          </p:nvPr>
        </p:nvSpPr>
        <p:spPr>
          <a:xfrm>
            <a:off x="982357" y="321623"/>
            <a:ext cx="6736255" cy="567204"/>
          </a:xfrm>
        </p:spPr>
        <p:txBody>
          <a:bodyPr>
            <a:normAutofit/>
          </a:bodyPr>
          <a:lstStyle>
            <a:lvl1pPr>
              <a:defRPr sz="2700" b="1">
                <a:solidFill>
                  <a:srgbClr val="193460"/>
                </a:solidFill>
                <a:latin typeface="Calibri" panose="020F0502020204030204" pitchFamily="34" charset="0"/>
                <a:cs typeface="Calibri" panose="020F0502020204030204" pitchFamily="34" charset="0"/>
              </a:defRPr>
            </a:lvl1pPr>
          </a:lstStyle>
          <a:p>
            <a:r>
              <a:rPr lang="en-US"/>
              <a:t>Title: Calibri Bold 36 </a:t>
            </a:r>
            <a:r>
              <a:rPr lang="en-US" err="1"/>
              <a:t>pt</a:t>
            </a:r>
            <a:r>
              <a:rPr lang="en-US"/>
              <a:t> blue </a:t>
            </a:r>
          </a:p>
        </p:txBody>
      </p:sp>
      <p:sp>
        <p:nvSpPr>
          <p:cNvPr id="11" name="Date Placeholder 3">
            <a:extLst>
              <a:ext uri="{FF2B5EF4-FFF2-40B4-BE49-F238E27FC236}">
                <a16:creationId xmlns:a16="http://schemas.microsoft.com/office/drawing/2014/main" id="{843C1044-A100-F14C-A39E-0F7F9EB4366F}"/>
              </a:ext>
            </a:extLst>
          </p:cNvPr>
          <p:cNvSpPr txBox="1">
            <a:spLocks/>
          </p:cNvSpPr>
          <p:nvPr userDrawn="1"/>
        </p:nvSpPr>
        <p:spPr>
          <a:xfrm>
            <a:off x="2940435" y="6359244"/>
            <a:ext cx="3671107" cy="372038"/>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rgbClr val="003F7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a:t>VA Electronic Health Record Modernization</a:t>
            </a:r>
          </a:p>
        </p:txBody>
      </p:sp>
      <p:sp>
        <p:nvSpPr>
          <p:cNvPr id="14" name="Content Placeholder 2">
            <a:extLst>
              <a:ext uri="{FF2B5EF4-FFF2-40B4-BE49-F238E27FC236}">
                <a16:creationId xmlns:a16="http://schemas.microsoft.com/office/drawing/2014/main" id="{B0D5EEB8-E394-F046-8A11-D6238A9C3A57}"/>
              </a:ext>
            </a:extLst>
          </p:cNvPr>
          <p:cNvSpPr>
            <a:spLocks noGrp="1"/>
          </p:cNvSpPr>
          <p:nvPr>
            <p:ph idx="13" hasCustomPrompt="1"/>
          </p:nvPr>
        </p:nvSpPr>
        <p:spPr>
          <a:xfrm>
            <a:off x="628651" y="1480991"/>
            <a:ext cx="3886200" cy="4558862"/>
          </a:xfrm>
          <a:prstGeom prst="rect">
            <a:avLst/>
          </a:prstGeom>
        </p:spPr>
        <p:txBody>
          <a:bodyPr/>
          <a:lstStyle>
            <a:lvl1pPr>
              <a:buClr>
                <a:schemeClr val="tx1"/>
              </a:buClr>
              <a:defRPr sz="2100"/>
            </a:lvl1pPr>
            <a:lvl2pPr marL="655796" indent="-218599">
              <a:buClr>
                <a:schemeClr val="tx1"/>
              </a:buClr>
              <a:buFont typeface="Wingdings" pitchFamily="2" charset="2"/>
              <a:buChar char="§"/>
              <a:defRPr sz="1800"/>
            </a:lvl2pPr>
            <a:lvl3pPr marL="1092994" indent="-218599">
              <a:buClr>
                <a:schemeClr val="tx1"/>
              </a:buClr>
              <a:buFont typeface=".AppleSystemUIFont"/>
              <a:buChar char="–"/>
              <a:defRPr sz="1500"/>
            </a:lvl3pPr>
            <a:lvl4pPr>
              <a:buClr>
                <a:schemeClr val="tx1"/>
              </a:buClr>
              <a:defRPr sz="1800"/>
            </a:lvl4pPr>
            <a:lvl5pPr>
              <a:buClr>
                <a:schemeClr val="tx1"/>
              </a:buClr>
              <a:defRPr sz="1500"/>
            </a:lvl5pPr>
          </a:lstStyle>
          <a:p>
            <a:pPr lvl="0"/>
            <a:r>
              <a:rPr lang="en-US"/>
              <a:t>First level (Calibri 28 </a:t>
            </a:r>
            <a:r>
              <a:rPr lang="en-US" err="1"/>
              <a:t>pt</a:t>
            </a:r>
            <a:r>
              <a:rPr lang="en-US"/>
              <a:t> black)</a:t>
            </a:r>
          </a:p>
          <a:p>
            <a:pPr lvl="1"/>
            <a:r>
              <a:rPr lang="en-US"/>
              <a:t>Second level (Calibri 24 </a:t>
            </a:r>
            <a:r>
              <a:rPr lang="en-US" err="1"/>
              <a:t>pt</a:t>
            </a:r>
            <a:r>
              <a:rPr lang="en-US"/>
              <a:t> black)</a:t>
            </a:r>
          </a:p>
          <a:p>
            <a:pPr lvl="2"/>
            <a:r>
              <a:rPr lang="en-US"/>
              <a:t>Third level (Calibri 20 </a:t>
            </a:r>
            <a:r>
              <a:rPr lang="en-US" err="1"/>
              <a:t>pt</a:t>
            </a:r>
            <a:r>
              <a:rPr lang="en-US"/>
              <a:t> black)</a:t>
            </a:r>
          </a:p>
        </p:txBody>
      </p:sp>
      <p:sp>
        <p:nvSpPr>
          <p:cNvPr id="15" name="Content Placeholder 2">
            <a:extLst>
              <a:ext uri="{FF2B5EF4-FFF2-40B4-BE49-F238E27FC236}">
                <a16:creationId xmlns:a16="http://schemas.microsoft.com/office/drawing/2014/main" id="{30CD2A86-6AEC-7749-B3C3-F3F99A1B58B5}"/>
              </a:ext>
            </a:extLst>
          </p:cNvPr>
          <p:cNvSpPr>
            <a:spLocks noGrp="1"/>
          </p:cNvSpPr>
          <p:nvPr>
            <p:ph idx="14" hasCustomPrompt="1"/>
          </p:nvPr>
        </p:nvSpPr>
        <p:spPr>
          <a:xfrm>
            <a:off x="4635167" y="1480991"/>
            <a:ext cx="3886200" cy="4558862"/>
          </a:xfrm>
          <a:prstGeom prst="rect">
            <a:avLst/>
          </a:prstGeom>
        </p:spPr>
        <p:txBody>
          <a:bodyPr/>
          <a:lstStyle>
            <a:lvl1pPr>
              <a:buClr>
                <a:schemeClr val="tx1"/>
              </a:buClr>
              <a:defRPr sz="2100"/>
            </a:lvl1pPr>
            <a:lvl2pPr marL="655796" indent="-218599">
              <a:buClr>
                <a:schemeClr val="tx1"/>
              </a:buClr>
              <a:buFont typeface="Wingdings" pitchFamily="2" charset="2"/>
              <a:buChar char="§"/>
              <a:defRPr sz="1800"/>
            </a:lvl2pPr>
            <a:lvl3pPr marL="1092994" indent="-218599">
              <a:buClr>
                <a:schemeClr val="tx1"/>
              </a:buClr>
              <a:buFont typeface=".AppleSystemUIFont"/>
              <a:buChar char="–"/>
              <a:defRPr sz="1500"/>
            </a:lvl3pPr>
            <a:lvl4pPr>
              <a:buClr>
                <a:schemeClr val="tx1"/>
              </a:buClr>
              <a:defRPr sz="1800"/>
            </a:lvl4pPr>
            <a:lvl5pPr>
              <a:buClr>
                <a:schemeClr val="tx1"/>
              </a:buClr>
              <a:defRPr sz="1500"/>
            </a:lvl5pPr>
          </a:lstStyle>
          <a:p>
            <a:pPr lvl="0"/>
            <a:r>
              <a:rPr lang="en-US"/>
              <a:t>First level (Calibri 28 </a:t>
            </a:r>
            <a:r>
              <a:rPr lang="en-US" err="1"/>
              <a:t>pt</a:t>
            </a:r>
            <a:r>
              <a:rPr lang="en-US"/>
              <a:t> black)</a:t>
            </a:r>
          </a:p>
          <a:p>
            <a:pPr lvl="1"/>
            <a:r>
              <a:rPr lang="en-US"/>
              <a:t>Second level (Calibri 24 </a:t>
            </a:r>
            <a:r>
              <a:rPr lang="en-US" err="1"/>
              <a:t>pt</a:t>
            </a:r>
            <a:r>
              <a:rPr lang="en-US"/>
              <a:t> black)</a:t>
            </a:r>
          </a:p>
          <a:p>
            <a:pPr lvl="2"/>
            <a:r>
              <a:rPr lang="en-US"/>
              <a:t>Third level (Calibri 20 </a:t>
            </a:r>
            <a:r>
              <a:rPr lang="en-US" err="1"/>
              <a:t>pt</a:t>
            </a:r>
            <a:r>
              <a:rPr lang="en-US"/>
              <a:t> black)</a:t>
            </a:r>
          </a:p>
        </p:txBody>
      </p:sp>
      <p:sp>
        <p:nvSpPr>
          <p:cNvPr id="16" name="Rectangle 15">
            <a:extLst>
              <a:ext uri="{FF2B5EF4-FFF2-40B4-BE49-F238E27FC236}">
                <a16:creationId xmlns:a16="http://schemas.microsoft.com/office/drawing/2014/main" id="{5AD4B6AF-E42F-40A3-A9B8-CFDD128CE108}"/>
              </a:ext>
            </a:extLst>
          </p:cNvPr>
          <p:cNvSpPr/>
          <p:nvPr userDrawn="1"/>
        </p:nvSpPr>
        <p:spPr>
          <a:xfrm>
            <a:off x="463731" y="6663756"/>
            <a:ext cx="5937330" cy="16158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50">
                <a:solidFill>
                  <a:srgbClr val="5F5F5F">
                    <a:alpha val="97000"/>
                  </a:srgbClr>
                </a:solidFill>
              </a:rPr>
              <a:t>Pre-decisional – Deliberative FOUO. ©Cerner Government Services, Inc. All rights reserved. This document contains Cerner and/or third party confidential and/or proprietary information.</a:t>
            </a:r>
          </a:p>
        </p:txBody>
      </p:sp>
    </p:spTree>
    <p:extLst>
      <p:ext uri="{BB962C8B-B14F-4D97-AF65-F5344CB8AC3E}">
        <p14:creationId xmlns:p14="http://schemas.microsoft.com/office/powerpoint/2010/main" val="8920886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0585EC-7942-6848-BDB6-5460422172A8}"/>
              </a:ext>
            </a:extLst>
          </p:cNvPr>
          <p:cNvSpPr>
            <a:spLocks noGrp="1"/>
          </p:cNvSpPr>
          <p:nvPr>
            <p:ph type="body" idx="1" hasCustomPrompt="1"/>
          </p:nvPr>
        </p:nvSpPr>
        <p:spPr>
          <a:xfrm>
            <a:off x="629842" y="1681163"/>
            <a:ext cx="3868340" cy="823912"/>
          </a:xfrm>
          <a:prstGeom prst="rect">
            <a:avLst/>
          </a:prstGeom>
        </p:spPr>
        <p:txBody>
          <a:bodyPr anchor="b">
            <a:normAutofit/>
          </a:bodyPr>
          <a:lstStyle>
            <a:lvl1pPr marL="0" indent="0">
              <a:buNone/>
              <a:defRPr sz="2250" b="1">
                <a:solidFill>
                  <a:srgbClr val="003F7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Title (Calibri 30pt blue)</a:t>
            </a:r>
          </a:p>
        </p:txBody>
      </p:sp>
      <p:sp>
        <p:nvSpPr>
          <p:cNvPr id="5" name="Text Placeholder 4">
            <a:extLst>
              <a:ext uri="{FF2B5EF4-FFF2-40B4-BE49-F238E27FC236}">
                <a16:creationId xmlns:a16="http://schemas.microsoft.com/office/drawing/2014/main" id="{785BF6DA-B8A8-4948-AD14-C5E1711A3ADB}"/>
              </a:ext>
            </a:extLst>
          </p:cNvPr>
          <p:cNvSpPr>
            <a:spLocks noGrp="1"/>
          </p:cNvSpPr>
          <p:nvPr>
            <p:ph type="body" sz="quarter" idx="3" hasCustomPrompt="1"/>
          </p:nvPr>
        </p:nvSpPr>
        <p:spPr>
          <a:xfrm>
            <a:off x="4629150" y="1681163"/>
            <a:ext cx="3887391" cy="823912"/>
          </a:xfrm>
          <a:prstGeom prst="rect">
            <a:avLst/>
          </a:prstGeom>
        </p:spPr>
        <p:txBody>
          <a:bodyPr anchor="b">
            <a:normAutofit/>
          </a:bodyPr>
          <a:lstStyle>
            <a:lvl1pPr marL="0" indent="0">
              <a:buNone/>
              <a:defRPr sz="2250" b="1">
                <a:solidFill>
                  <a:srgbClr val="003F7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Title (Calibri 30pt blue)</a:t>
            </a:r>
          </a:p>
        </p:txBody>
      </p:sp>
      <p:pic>
        <p:nvPicPr>
          <p:cNvPr id="11" name="Picture 10">
            <a:extLst>
              <a:ext uri="{FF2B5EF4-FFF2-40B4-BE49-F238E27FC236}">
                <a16:creationId xmlns:a16="http://schemas.microsoft.com/office/drawing/2014/main" id="{FF5F5141-95E4-2D4B-8196-6E5512BF940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286750" y="-251"/>
            <a:ext cx="821626" cy="1127516"/>
          </a:xfrm>
          <a:prstGeom prst="rect">
            <a:avLst/>
          </a:prstGeom>
        </p:spPr>
      </p:pic>
      <p:pic>
        <p:nvPicPr>
          <p:cNvPr id="14" name="Picture 13">
            <a:extLst>
              <a:ext uri="{FF2B5EF4-FFF2-40B4-BE49-F238E27FC236}">
                <a16:creationId xmlns:a16="http://schemas.microsoft.com/office/drawing/2014/main" id="{D74064A8-95A0-6046-BAA2-3863DE6F80E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165" y="-226625"/>
            <a:ext cx="974192" cy="1603564"/>
          </a:xfrm>
          <a:prstGeom prst="rect">
            <a:avLst/>
          </a:prstGeom>
        </p:spPr>
      </p:pic>
      <p:sp>
        <p:nvSpPr>
          <p:cNvPr id="12" name="Title 1">
            <a:extLst>
              <a:ext uri="{FF2B5EF4-FFF2-40B4-BE49-F238E27FC236}">
                <a16:creationId xmlns:a16="http://schemas.microsoft.com/office/drawing/2014/main" id="{0BFED612-E534-4444-8BE2-5AD209CD3991}"/>
              </a:ext>
            </a:extLst>
          </p:cNvPr>
          <p:cNvSpPr>
            <a:spLocks noGrp="1"/>
          </p:cNvSpPr>
          <p:nvPr>
            <p:ph type="title" hasCustomPrompt="1"/>
          </p:nvPr>
        </p:nvSpPr>
        <p:spPr>
          <a:xfrm>
            <a:off x="982357" y="321623"/>
            <a:ext cx="6736255" cy="567204"/>
          </a:xfrm>
        </p:spPr>
        <p:txBody>
          <a:bodyPr>
            <a:normAutofit/>
          </a:bodyPr>
          <a:lstStyle>
            <a:lvl1pPr>
              <a:defRPr sz="2700" b="1">
                <a:solidFill>
                  <a:srgbClr val="193460"/>
                </a:solidFill>
                <a:latin typeface="Calibri" panose="020F0502020204030204" pitchFamily="34" charset="0"/>
                <a:cs typeface="Calibri" panose="020F0502020204030204" pitchFamily="34" charset="0"/>
              </a:defRPr>
            </a:lvl1pPr>
          </a:lstStyle>
          <a:p>
            <a:r>
              <a:rPr lang="en-US"/>
              <a:t>Title: Calibri Bold 36 </a:t>
            </a:r>
            <a:r>
              <a:rPr lang="en-US" err="1"/>
              <a:t>pt</a:t>
            </a:r>
            <a:r>
              <a:rPr lang="en-US"/>
              <a:t> blue </a:t>
            </a:r>
          </a:p>
        </p:txBody>
      </p:sp>
      <p:sp>
        <p:nvSpPr>
          <p:cNvPr id="13" name="Date Placeholder 3">
            <a:extLst>
              <a:ext uri="{FF2B5EF4-FFF2-40B4-BE49-F238E27FC236}">
                <a16:creationId xmlns:a16="http://schemas.microsoft.com/office/drawing/2014/main" id="{6CC84672-AEB2-584B-AE06-CC7F152B02BE}"/>
              </a:ext>
            </a:extLst>
          </p:cNvPr>
          <p:cNvSpPr txBox="1">
            <a:spLocks/>
          </p:cNvSpPr>
          <p:nvPr userDrawn="1"/>
        </p:nvSpPr>
        <p:spPr>
          <a:xfrm>
            <a:off x="2940435" y="6359244"/>
            <a:ext cx="3671107" cy="372038"/>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rgbClr val="003F7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a:t>VA Electronic Health Record Modernization</a:t>
            </a:r>
          </a:p>
        </p:txBody>
      </p:sp>
      <p:sp>
        <p:nvSpPr>
          <p:cNvPr id="16" name="Content Placeholder 2">
            <a:extLst>
              <a:ext uri="{FF2B5EF4-FFF2-40B4-BE49-F238E27FC236}">
                <a16:creationId xmlns:a16="http://schemas.microsoft.com/office/drawing/2014/main" id="{6B4ED13A-8499-604E-95C0-1CF570D6A80C}"/>
              </a:ext>
            </a:extLst>
          </p:cNvPr>
          <p:cNvSpPr>
            <a:spLocks noGrp="1"/>
          </p:cNvSpPr>
          <p:nvPr>
            <p:ph idx="13" hasCustomPrompt="1"/>
          </p:nvPr>
        </p:nvSpPr>
        <p:spPr>
          <a:xfrm>
            <a:off x="628651" y="2577264"/>
            <a:ext cx="3886200" cy="3377136"/>
          </a:xfrm>
          <a:prstGeom prst="rect">
            <a:avLst/>
          </a:prstGeom>
        </p:spPr>
        <p:txBody>
          <a:bodyPr/>
          <a:lstStyle>
            <a:lvl1pPr>
              <a:buClr>
                <a:schemeClr val="tx1"/>
              </a:buClr>
              <a:defRPr sz="2100"/>
            </a:lvl1pPr>
            <a:lvl2pPr marL="655796" indent="-218599">
              <a:buClr>
                <a:schemeClr val="tx1"/>
              </a:buClr>
              <a:buFont typeface="Wingdings" pitchFamily="2" charset="2"/>
              <a:buChar char="§"/>
              <a:defRPr sz="1800"/>
            </a:lvl2pPr>
            <a:lvl3pPr marL="1092994" indent="-218599">
              <a:buClr>
                <a:schemeClr val="tx1"/>
              </a:buClr>
              <a:buFont typeface=".AppleSystemUIFont"/>
              <a:buChar char="–"/>
              <a:defRPr sz="1500"/>
            </a:lvl3pPr>
            <a:lvl4pPr>
              <a:buClr>
                <a:schemeClr val="tx1"/>
              </a:buClr>
              <a:defRPr sz="1800"/>
            </a:lvl4pPr>
            <a:lvl5pPr>
              <a:buClr>
                <a:schemeClr val="tx1"/>
              </a:buClr>
              <a:defRPr sz="1500"/>
            </a:lvl5pPr>
          </a:lstStyle>
          <a:p>
            <a:pPr lvl="0"/>
            <a:r>
              <a:rPr lang="en-US"/>
              <a:t>First level (Calibri 28 </a:t>
            </a:r>
            <a:r>
              <a:rPr lang="en-US" err="1"/>
              <a:t>pt</a:t>
            </a:r>
            <a:r>
              <a:rPr lang="en-US"/>
              <a:t> black)</a:t>
            </a:r>
          </a:p>
          <a:p>
            <a:pPr lvl="1"/>
            <a:r>
              <a:rPr lang="en-US"/>
              <a:t>Second level (Calibri 24 </a:t>
            </a:r>
            <a:r>
              <a:rPr lang="en-US" err="1"/>
              <a:t>pt</a:t>
            </a:r>
            <a:r>
              <a:rPr lang="en-US"/>
              <a:t> black)</a:t>
            </a:r>
          </a:p>
          <a:p>
            <a:pPr lvl="2"/>
            <a:r>
              <a:rPr lang="en-US"/>
              <a:t>Third level (Calibri 20 </a:t>
            </a:r>
            <a:r>
              <a:rPr lang="en-US" err="1"/>
              <a:t>pt</a:t>
            </a:r>
            <a:r>
              <a:rPr lang="en-US"/>
              <a:t> black)</a:t>
            </a:r>
          </a:p>
        </p:txBody>
      </p:sp>
      <p:sp>
        <p:nvSpPr>
          <p:cNvPr id="17" name="Content Placeholder 2">
            <a:extLst>
              <a:ext uri="{FF2B5EF4-FFF2-40B4-BE49-F238E27FC236}">
                <a16:creationId xmlns:a16="http://schemas.microsoft.com/office/drawing/2014/main" id="{9589C080-7BFF-1742-A496-6174A80A4C3D}"/>
              </a:ext>
            </a:extLst>
          </p:cNvPr>
          <p:cNvSpPr>
            <a:spLocks noGrp="1"/>
          </p:cNvSpPr>
          <p:nvPr>
            <p:ph idx="14" hasCustomPrompt="1"/>
          </p:nvPr>
        </p:nvSpPr>
        <p:spPr>
          <a:xfrm>
            <a:off x="4635167" y="2577264"/>
            <a:ext cx="3886200" cy="3377136"/>
          </a:xfrm>
          <a:prstGeom prst="rect">
            <a:avLst/>
          </a:prstGeom>
        </p:spPr>
        <p:txBody>
          <a:bodyPr/>
          <a:lstStyle>
            <a:lvl1pPr>
              <a:buClr>
                <a:schemeClr val="tx1"/>
              </a:buClr>
              <a:defRPr sz="2100"/>
            </a:lvl1pPr>
            <a:lvl2pPr marL="655796" indent="-218599">
              <a:buClr>
                <a:schemeClr val="tx1"/>
              </a:buClr>
              <a:buFont typeface="Wingdings" pitchFamily="2" charset="2"/>
              <a:buChar char="§"/>
              <a:defRPr sz="1800"/>
            </a:lvl2pPr>
            <a:lvl3pPr marL="1092994" indent="-218599">
              <a:buClr>
                <a:schemeClr val="tx1"/>
              </a:buClr>
              <a:buFont typeface=".AppleSystemUIFont"/>
              <a:buChar char="–"/>
              <a:defRPr sz="1500"/>
            </a:lvl3pPr>
            <a:lvl4pPr>
              <a:buClr>
                <a:schemeClr val="tx1"/>
              </a:buClr>
              <a:defRPr sz="1800"/>
            </a:lvl4pPr>
            <a:lvl5pPr>
              <a:buClr>
                <a:schemeClr val="tx1"/>
              </a:buClr>
              <a:defRPr sz="1500"/>
            </a:lvl5pPr>
          </a:lstStyle>
          <a:p>
            <a:pPr lvl="0"/>
            <a:r>
              <a:rPr lang="en-US"/>
              <a:t>First level (Calibri 28 </a:t>
            </a:r>
            <a:r>
              <a:rPr lang="en-US" err="1"/>
              <a:t>pt</a:t>
            </a:r>
            <a:r>
              <a:rPr lang="en-US"/>
              <a:t> black)</a:t>
            </a:r>
          </a:p>
          <a:p>
            <a:pPr lvl="1"/>
            <a:r>
              <a:rPr lang="en-US"/>
              <a:t>Second level (Calibri 24 </a:t>
            </a:r>
            <a:r>
              <a:rPr lang="en-US" err="1"/>
              <a:t>pt</a:t>
            </a:r>
            <a:r>
              <a:rPr lang="en-US"/>
              <a:t> black)</a:t>
            </a:r>
          </a:p>
          <a:p>
            <a:pPr lvl="2"/>
            <a:r>
              <a:rPr lang="en-US"/>
              <a:t>Third level (Calibri 20 </a:t>
            </a:r>
            <a:r>
              <a:rPr lang="en-US" err="1"/>
              <a:t>pt</a:t>
            </a:r>
            <a:r>
              <a:rPr lang="en-US"/>
              <a:t> black)</a:t>
            </a:r>
          </a:p>
        </p:txBody>
      </p:sp>
      <p:sp>
        <p:nvSpPr>
          <p:cNvPr id="18" name="Rectangle 17">
            <a:extLst>
              <a:ext uri="{FF2B5EF4-FFF2-40B4-BE49-F238E27FC236}">
                <a16:creationId xmlns:a16="http://schemas.microsoft.com/office/drawing/2014/main" id="{D7300B09-D73B-46C1-BA02-693CE86C1308}"/>
              </a:ext>
            </a:extLst>
          </p:cNvPr>
          <p:cNvSpPr/>
          <p:nvPr userDrawn="1"/>
        </p:nvSpPr>
        <p:spPr>
          <a:xfrm>
            <a:off x="463731" y="6663756"/>
            <a:ext cx="5937330" cy="16158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50">
                <a:solidFill>
                  <a:srgbClr val="5F5F5F">
                    <a:alpha val="97000"/>
                  </a:srgbClr>
                </a:solidFill>
              </a:rPr>
              <a:t>Pre-decisional – Deliberative FOUO. ©Cerner Government Services, Inc. All rights reserved. This document contains Cerner and/or third party confidential and/or proprietary information.</a:t>
            </a:r>
          </a:p>
        </p:txBody>
      </p:sp>
    </p:spTree>
    <p:extLst>
      <p:ext uri="{BB962C8B-B14F-4D97-AF65-F5344CB8AC3E}">
        <p14:creationId xmlns:p14="http://schemas.microsoft.com/office/powerpoint/2010/main" val="281098624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5443F1-EF25-CA49-B3A1-D8213839492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286750" y="-251"/>
            <a:ext cx="821626" cy="1127516"/>
          </a:xfrm>
          <a:prstGeom prst="rect">
            <a:avLst/>
          </a:prstGeom>
        </p:spPr>
      </p:pic>
      <p:pic>
        <p:nvPicPr>
          <p:cNvPr id="9" name="Picture 8">
            <a:extLst>
              <a:ext uri="{FF2B5EF4-FFF2-40B4-BE49-F238E27FC236}">
                <a16:creationId xmlns:a16="http://schemas.microsoft.com/office/drawing/2014/main" id="{9BCAC30D-27AB-0946-8B96-854CEB87106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165" y="-226625"/>
            <a:ext cx="974192" cy="1603564"/>
          </a:xfrm>
          <a:prstGeom prst="rect">
            <a:avLst/>
          </a:prstGeom>
        </p:spPr>
      </p:pic>
      <p:sp>
        <p:nvSpPr>
          <p:cNvPr id="10" name="Title 1">
            <a:extLst>
              <a:ext uri="{FF2B5EF4-FFF2-40B4-BE49-F238E27FC236}">
                <a16:creationId xmlns:a16="http://schemas.microsoft.com/office/drawing/2014/main" id="{72D5C940-4266-AD4B-BAA4-6A372E246F35}"/>
              </a:ext>
            </a:extLst>
          </p:cNvPr>
          <p:cNvSpPr>
            <a:spLocks noGrp="1"/>
          </p:cNvSpPr>
          <p:nvPr>
            <p:ph type="title" hasCustomPrompt="1"/>
          </p:nvPr>
        </p:nvSpPr>
        <p:spPr>
          <a:xfrm>
            <a:off x="982357" y="321623"/>
            <a:ext cx="6736255" cy="567204"/>
          </a:xfrm>
        </p:spPr>
        <p:txBody>
          <a:bodyPr>
            <a:normAutofit/>
          </a:bodyPr>
          <a:lstStyle>
            <a:lvl1pPr>
              <a:defRPr sz="2700" b="1">
                <a:solidFill>
                  <a:srgbClr val="193460"/>
                </a:solidFill>
                <a:latin typeface="Calibri" panose="020F0502020204030204" pitchFamily="34" charset="0"/>
                <a:cs typeface="Calibri" panose="020F0502020204030204" pitchFamily="34" charset="0"/>
              </a:defRPr>
            </a:lvl1pPr>
          </a:lstStyle>
          <a:p>
            <a:r>
              <a:rPr lang="en-US"/>
              <a:t>Title: Calibri Bold 36 </a:t>
            </a:r>
            <a:r>
              <a:rPr lang="en-US" err="1"/>
              <a:t>pt</a:t>
            </a:r>
            <a:r>
              <a:rPr lang="en-US"/>
              <a:t> blue </a:t>
            </a:r>
          </a:p>
        </p:txBody>
      </p:sp>
      <p:sp>
        <p:nvSpPr>
          <p:cNvPr id="8" name="Date Placeholder 3">
            <a:extLst>
              <a:ext uri="{FF2B5EF4-FFF2-40B4-BE49-F238E27FC236}">
                <a16:creationId xmlns:a16="http://schemas.microsoft.com/office/drawing/2014/main" id="{50C6F083-5E1C-BF4A-B015-42BD3390408E}"/>
              </a:ext>
            </a:extLst>
          </p:cNvPr>
          <p:cNvSpPr txBox="1">
            <a:spLocks/>
          </p:cNvSpPr>
          <p:nvPr userDrawn="1"/>
        </p:nvSpPr>
        <p:spPr>
          <a:xfrm>
            <a:off x="2940435" y="6359244"/>
            <a:ext cx="3671107" cy="372038"/>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rgbClr val="003F7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a:t>VA Electronic Health Record Modernization</a:t>
            </a:r>
          </a:p>
        </p:txBody>
      </p:sp>
      <p:sp>
        <p:nvSpPr>
          <p:cNvPr id="12" name="Rectangle 11">
            <a:extLst>
              <a:ext uri="{FF2B5EF4-FFF2-40B4-BE49-F238E27FC236}">
                <a16:creationId xmlns:a16="http://schemas.microsoft.com/office/drawing/2014/main" id="{602C0BED-0D80-4071-B08B-A9CCD460E9A2}"/>
              </a:ext>
            </a:extLst>
          </p:cNvPr>
          <p:cNvSpPr/>
          <p:nvPr userDrawn="1"/>
        </p:nvSpPr>
        <p:spPr>
          <a:xfrm>
            <a:off x="463731" y="6663756"/>
            <a:ext cx="5937330" cy="16158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50">
                <a:solidFill>
                  <a:srgbClr val="5F5F5F">
                    <a:alpha val="97000"/>
                  </a:srgbClr>
                </a:solidFill>
              </a:rPr>
              <a:t>Pre-decisional – Deliberative FOUO. ©Cerner Government Services, Inc. All rights reserved. This document contains Cerner and/or third party confidential and/or proprietary information.</a:t>
            </a:r>
          </a:p>
        </p:txBody>
      </p:sp>
    </p:spTree>
    <p:extLst>
      <p:ext uri="{BB962C8B-B14F-4D97-AF65-F5344CB8AC3E}">
        <p14:creationId xmlns:p14="http://schemas.microsoft.com/office/powerpoint/2010/main" val="2585789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17AE1A9-1234-D340-80FA-731C16855CC5}"/>
              </a:ext>
            </a:extLst>
          </p:cNvPr>
          <p:cNvSpPr>
            <a:spLocks noGrp="1"/>
          </p:cNvSpPr>
          <p:nvPr>
            <p:ph type="body" sz="half" idx="2"/>
          </p:nvPr>
        </p:nvSpPr>
        <p:spPr>
          <a:xfrm>
            <a:off x="629842" y="2331020"/>
            <a:ext cx="3129038" cy="3537967"/>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16" name="Text Placeholder 2">
            <a:extLst>
              <a:ext uri="{FF2B5EF4-FFF2-40B4-BE49-F238E27FC236}">
                <a16:creationId xmlns:a16="http://schemas.microsoft.com/office/drawing/2014/main" id="{CA34758F-643D-BD41-8A00-D61B5A0886DE}"/>
              </a:ext>
            </a:extLst>
          </p:cNvPr>
          <p:cNvSpPr>
            <a:spLocks noGrp="1"/>
          </p:cNvSpPr>
          <p:nvPr>
            <p:ph type="body" idx="13" hasCustomPrompt="1"/>
          </p:nvPr>
        </p:nvSpPr>
        <p:spPr>
          <a:xfrm>
            <a:off x="629842" y="1349582"/>
            <a:ext cx="3129038" cy="823912"/>
          </a:xfrm>
          <a:prstGeom prst="rect">
            <a:avLst/>
          </a:prstGeom>
        </p:spPr>
        <p:txBody>
          <a:bodyPr anchor="t">
            <a:normAutofit/>
          </a:bodyPr>
          <a:lstStyle>
            <a:lvl1pPr marL="0" indent="0" algn="l">
              <a:buNone/>
              <a:defRPr sz="2250" b="1">
                <a:solidFill>
                  <a:srgbClr val="003F7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Title (Calibri 30pt blue)</a:t>
            </a:r>
          </a:p>
        </p:txBody>
      </p:sp>
      <p:pic>
        <p:nvPicPr>
          <p:cNvPr id="10" name="Picture 9">
            <a:extLst>
              <a:ext uri="{FF2B5EF4-FFF2-40B4-BE49-F238E27FC236}">
                <a16:creationId xmlns:a16="http://schemas.microsoft.com/office/drawing/2014/main" id="{E1FD44C3-C66B-524B-AD41-FCF3584805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286750" y="-251"/>
            <a:ext cx="821626" cy="1127516"/>
          </a:xfrm>
          <a:prstGeom prst="rect">
            <a:avLst/>
          </a:prstGeom>
        </p:spPr>
      </p:pic>
      <p:pic>
        <p:nvPicPr>
          <p:cNvPr id="12" name="Picture 11">
            <a:extLst>
              <a:ext uri="{FF2B5EF4-FFF2-40B4-BE49-F238E27FC236}">
                <a16:creationId xmlns:a16="http://schemas.microsoft.com/office/drawing/2014/main" id="{1EAA2DCB-A58D-7241-8EA0-32C4DDEFDF6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165" y="-226625"/>
            <a:ext cx="974192" cy="1603564"/>
          </a:xfrm>
          <a:prstGeom prst="rect">
            <a:avLst/>
          </a:prstGeom>
        </p:spPr>
      </p:pic>
      <p:sp>
        <p:nvSpPr>
          <p:cNvPr id="13" name="Title 1">
            <a:extLst>
              <a:ext uri="{FF2B5EF4-FFF2-40B4-BE49-F238E27FC236}">
                <a16:creationId xmlns:a16="http://schemas.microsoft.com/office/drawing/2014/main" id="{30CC6927-CBAC-5F4F-9A00-C39028DBF2FC}"/>
              </a:ext>
            </a:extLst>
          </p:cNvPr>
          <p:cNvSpPr>
            <a:spLocks noGrp="1"/>
          </p:cNvSpPr>
          <p:nvPr>
            <p:ph type="title" hasCustomPrompt="1"/>
          </p:nvPr>
        </p:nvSpPr>
        <p:spPr>
          <a:xfrm>
            <a:off x="982357" y="321623"/>
            <a:ext cx="6736255" cy="567204"/>
          </a:xfrm>
        </p:spPr>
        <p:txBody>
          <a:bodyPr>
            <a:normAutofit/>
          </a:bodyPr>
          <a:lstStyle>
            <a:lvl1pPr>
              <a:defRPr sz="2700" b="1">
                <a:solidFill>
                  <a:srgbClr val="193460"/>
                </a:solidFill>
                <a:latin typeface="Calibri" panose="020F0502020204030204" pitchFamily="34" charset="0"/>
                <a:cs typeface="Calibri" panose="020F0502020204030204" pitchFamily="34" charset="0"/>
              </a:defRPr>
            </a:lvl1pPr>
          </a:lstStyle>
          <a:p>
            <a:r>
              <a:rPr lang="en-US"/>
              <a:t>Title: Calibri Bold 36 </a:t>
            </a:r>
            <a:r>
              <a:rPr lang="en-US" err="1"/>
              <a:t>pt</a:t>
            </a:r>
            <a:r>
              <a:rPr lang="en-US"/>
              <a:t> blue </a:t>
            </a:r>
          </a:p>
        </p:txBody>
      </p:sp>
      <p:sp>
        <p:nvSpPr>
          <p:cNvPr id="11" name="Date Placeholder 3">
            <a:extLst>
              <a:ext uri="{FF2B5EF4-FFF2-40B4-BE49-F238E27FC236}">
                <a16:creationId xmlns:a16="http://schemas.microsoft.com/office/drawing/2014/main" id="{8A783DA6-5CD6-3446-BA49-8B61769D7209}"/>
              </a:ext>
            </a:extLst>
          </p:cNvPr>
          <p:cNvSpPr txBox="1">
            <a:spLocks/>
          </p:cNvSpPr>
          <p:nvPr userDrawn="1"/>
        </p:nvSpPr>
        <p:spPr>
          <a:xfrm>
            <a:off x="2940435" y="6359244"/>
            <a:ext cx="3671107" cy="372038"/>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rgbClr val="003F7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a:t>VA Electronic Health Record Modernization</a:t>
            </a:r>
          </a:p>
        </p:txBody>
      </p:sp>
      <p:sp>
        <p:nvSpPr>
          <p:cNvPr id="19" name="Content Placeholder 2">
            <a:extLst>
              <a:ext uri="{FF2B5EF4-FFF2-40B4-BE49-F238E27FC236}">
                <a16:creationId xmlns:a16="http://schemas.microsoft.com/office/drawing/2014/main" id="{B0CD45C0-D882-8742-A997-FF09506FA114}"/>
              </a:ext>
            </a:extLst>
          </p:cNvPr>
          <p:cNvSpPr>
            <a:spLocks noGrp="1"/>
          </p:cNvSpPr>
          <p:nvPr>
            <p:ph idx="15" hasCustomPrompt="1"/>
          </p:nvPr>
        </p:nvSpPr>
        <p:spPr>
          <a:xfrm>
            <a:off x="3916279" y="1360676"/>
            <a:ext cx="4605088" cy="4508311"/>
          </a:xfrm>
          <a:prstGeom prst="rect">
            <a:avLst/>
          </a:prstGeom>
        </p:spPr>
        <p:txBody>
          <a:bodyPr/>
          <a:lstStyle>
            <a:lvl1pPr>
              <a:buClr>
                <a:schemeClr val="tx1"/>
              </a:buClr>
              <a:defRPr sz="2100"/>
            </a:lvl1pPr>
            <a:lvl2pPr marL="655796" indent="-218599">
              <a:buClr>
                <a:schemeClr val="tx1"/>
              </a:buClr>
              <a:buFont typeface="Wingdings" pitchFamily="2" charset="2"/>
              <a:buChar char="§"/>
              <a:defRPr sz="1800"/>
            </a:lvl2pPr>
            <a:lvl3pPr marL="1092994" indent="-218599">
              <a:buClr>
                <a:schemeClr val="tx1"/>
              </a:buClr>
              <a:buFont typeface=".AppleSystemUIFont"/>
              <a:buChar char="–"/>
              <a:defRPr sz="1500"/>
            </a:lvl3pPr>
            <a:lvl4pPr>
              <a:buClr>
                <a:schemeClr val="tx1"/>
              </a:buClr>
              <a:defRPr sz="1800"/>
            </a:lvl4pPr>
            <a:lvl5pPr>
              <a:buClr>
                <a:schemeClr val="tx1"/>
              </a:buClr>
              <a:defRPr sz="1500"/>
            </a:lvl5pPr>
          </a:lstStyle>
          <a:p>
            <a:pPr lvl="0"/>
            <a:r>
              <a:rPr lang="en-US"/>
              <a:t>First level (Calibri 28 </a:t>
            </a:r>
            <a:r>
              <a:rPr lang="en-US" err="1"/>
              <a:t>pt</a:t>
            </a:r>
            <a:r>
              <a:rPr lang="en-US"/>
              <a:t> black)</a:t>
            </a:r>
          </a:p>
          <a:p>
            <a:pPr lvl="1"/>
            <a:r>
              <a:rPr lang="en-US"/>
              <a:t>Second level (Calibri 24 </a:t>
            </a:r>
            <a:r>
              <a:rPr lang="en-US" err="1"/>
              <a:t>pt</a:t>
            </a:r>
            <a:r>
              <a:rPr lang="en-US"/>
              <a:t> black)</a:t>
            </a:r>
          </a:p>
          <a:p>
            <a:pPr lvl="2"/>
            <a:r>
              <a:rPr lang="en-US"/>
              <a:t>Third level (Calibri 20 </a:t>
            </a:r>
            <a:r>
              <a:rPr lang="en-US" err="1"/>
              <a:t>pt</a:t>
            </a:r>
            <a:r>
              <a:rPr lang="en-US"/>
              <a:t> black)</a:t>
            </a:r>
          </a:p>
        </p:txBody>
      </p:sp>
      <p:sp>
        <p:nvSpPr>
          <p:cNvPr id="15" name="Rectangle 14">
            <a:extLst>
              <a:ext uri="{FF2B5EF4-FFF2-40B4-BE49-F238E27FC236}">
                <a16:creationId xmlns:a16="http://schemas.microsoft.com/office/drawing/2014/main" id="{295A9381-7151-4C72-9F68-1FE03A022800}"/>
              </a:ext>
            </a:extLst>
          </p:cNvPr>
          <p:cNvSpPr/>
          <p:nvPr userDrawn="1"/>
        </p:nvSpPr>
        <p:spPr>
          <a:xfrm>
            <a:off x="463731" y="6663756"/>
            <a:ext cx="5937330" cy="16158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50">
                <a:solidFill>
                  <a:srgbClr val="5F5F5F">
                    <a:alpha val="97000"/>
                  </a:srgbClr>
                </a:solidFill>
              </a:rPr>
              <a:t>Pre-decisional – Deliberative FOUO. ©Cerner Government Services, Inc. All rights reserved. This document contains Cerner and/or third party confidential and/or proprietary information.</a:t>
            </a:r>
          </a:p>
        </p:txBody>
      </p:sp>
    </p:spTree>
    <p:extLst>
      <p:ext uri="{BB962C8B-B14F-4D97-AF65-F5344CB8AC3E}">
        <p14:creationId xmlns:p14="http://schemas.microsoft.com/office/powerpoint/2010/main" val="2909722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4C2AA8-66B4-EB47-9D43-91EC1ABAEAF9}"/>
              </a:ext>
            </a:extLst>
          </p:cNvPr>
          <p:cNvSpPr>
            <a:spLocks noGrp="1"/>
          </p:cNvSpPr>
          <p:nvPr>
            <p:ph type="pic" idx="1"/>
          </p:nvPr>
        </p:nvSpPr>
        <p:spPr>
          <a:xfrm>
            <a:off x="3887391" y="1229267"/>
            <a:ext cx="4629150" cy="4631783"/>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D3121C6-BD72-484B-B6D9-4714F5C620E6}"/>
              </a:ext>
            </a:extLst>
          </p:cNvPr>
          <p:cNvSpPr>
            <a:spLocks noGrp="1"/>
          </p:cNvSpPr>
          <p:nvPr>
            <p:ph type="body" sz="half" idx="2" hasCustomPrompt="1"/>
          </p:nvPr>
        </p:nvSpPr>
        <p:spPr>
          <a:xfrm>
            <a:off x="629842" y="2057400"/>
            <a:ext cx="312903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Body: (Calibri 16pt black) </a:t>
            </a:r>
          </a:p>
        </p:txBody>
      </p:sp>
      <p:sp>
        <p:nvSpPr>
          <p:cNvPr id="13" name="Text Placeholder 2">
            <a:extLst>
              <a:ext uri="{FF2B5EF4-FFF2-40B4-BE49-F238E27FC236}">
                <a16:creationId xmlns:a16="http://schemas.microsoft.com/office/drawing/2014/main" id="{DD1851EE-E11B-EE48-AE94-68C68F3458BC}"/>
              </a:ext>
            </a:extLst>
          </p:cNvPr>
          <p:cNvSpPr>
            <a:spLocks noGrp="1"/>
          </p:cNvSpPr>
          <p:nvPr>
            <p:ph type="body" idx="13" hasCustomPrompt="1"/>
          </p:nvPr>
        </p:nvSpPr>
        <p:spPr>
          <a:xfrm>
            <a:off x="629842" y="1229267"/>
            <a:ext cx="3129038" cy="823912"/>
          </a:xfrm>
          <a:prstGeom prst="rect">
            <a:avLst/>
          </a:prstGeom>
        </p:spPr>
        <p:txBody>
          <a:bodyPr anchor="t">
            <a:normAutofit/>
          </a:bodyPr>
          <a:lstStyle>
            <a:lvl1pPr marL="0" indent="0" algn="l">
              <a:buNone/>
              <a:defRPr sz="2250" b="1">
                <a:solidFill>
                  <a:srgbClr val="003F7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Title (Calibri 30pt blue)</a:t>
            </a:r>
          </a:p>
        </p:txBody>
      </p:sp>
      <p:pic>
        <p:nvPicPr>
          <p:cNvPr id="10" name="Picture 9">
            <a:extLst>
              <a:ext uri="{FF2B5EF4-FFF2-40B4-BE49-F238E27FC236}">
                <a16:creationId xmlns:a16="http://schemas.microsoft.com/office/drawing/2014/main" id="{0F5940D3-34C8-0B40-B3E1-234F594B15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286750" y="-251"/>
            <a:ext cx="821626" cy="1127516"/>
          </a:xfrm>
          <a:prstGeom prst="rect">
            <a:avLst/>
          </a:prstGeom>
        </p:spPr>
      </p:pic>
      <p:pic>
        <p:nvPicPr>
          <p:cNvPr id="14" name="Picture 13">
            <a:extLst>
              <a:ext uri="{FF2B5EF4-FFF2-40B4-BE49-F238E27FC236}">
                <a16:creationId xmlns:a16="http://schemas.microsoft.com/office/drawing/2014/main" id="{DFE73040-C5E0-D243-A97D-C697DBB3CB6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165" y="-226625"/>
            <a:ext cx="974192" cy="1603564"/>
          </a:xfrm>
          <a:prstGeom prst="rect">
            <a:avLst/>
          </a:prstGeom>
        </p:spPr>
      </p:pic>
      <p:sp>
        <p:nvSpPr>
          <p:cNvPr id="15" name="Title 1">
            <a:extLst>
              <a:ext uri="{FF2B5EF4-FFF2-40B4-BE49-F238E27FC236}">
                <a16:creationId xmlns:a16="http://schemas.microsoft.com/office/drawing/2014/main" id="{4DAC75D0-087F-5B41-B714-3C29C5424F43}"/>
              </a:ext>
            </a:extLst>
          </p:cNvPr>
          <p:cNvSpPr>
            <a:spLocks noGrp="1"/>
          </p:cNvSpPr>
          <p:nvPr>
            <p:ph type="title" hasCustomPrompt="1"/>
          </p:nvPr>
        </p:nvSpPr>
        <p:spPr>
          <a:xfrm>
            <a:off x="982357" y="321623"/>
            <a:ext cx="6736255" cy="567204"/>
          </a:xfrm>
        </p:spPr>
        <p:txBody>
          <a:bodyPr>
            <a:normAutofit/>
          </a:bodyPr>
          <a:lstStyle>
            <a:lvl1pPr>
              <a:defRPr sz="2700" b="1">
                <a:solidFill>
                  <a:srgbClr val="193460"/>
                </a:solidFill>
                <a:latin typeface="Calibri" panose="020F0502020204030204" pitchFamily="34" charset="0"/>
                <a:cs typeface="Calibri" panose="020F0502020204030204" pitchFamily="34" charset="0"/>
              </a:defRPr>
            </a:lvl1pPr>
          </a:lstStyle>
          <a:p>
            <a:r>
              <a:rPr lang="en-US"/>
              <a:t>Title: Calibri Bold 36 </a:t>
            </a:r>
            <a:r>
              <a:rPr lang="en-US" err="1"/>
              <a:t>pt</a:t>
            </a:r>
            <a:r>
              <a:rPr lang="en-US"/>
              <a:t> blue </a:t>
            </a:r>
          </a:p>
        </p:txBody>
      </p:sp>
      <p:sp>
        <p:nvSpPr>
          <p:cNvPr id="11" name="Date Placeholder 3">
            <a:extLst>
              <a:ext uri="{FF2B5EF4-FFF2-40B4-BE49-F238E27FC236}">
                <a16:creationId xmlns:a16="http://schemas.microsoft.com/office/drawing/2014/main" id="{EB748C64-1085-F040-BA9B-A1298FDCDE5C}"/>
              </a:ext>
            </a:extLst>
          </p:cNvPr>
          <p:cNvSpPr txBox="1">
            <a:spLocks/>
          </p:cNvSpPr>
          <p:nvPr userDrawn="1"/>
        </p:nvSpPr>
        <p:spPr>
          <a:xfrm>
            <a:off x="2940435" y="6359244"/>
            <a:ext cx="3671107" cy="372038"/>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rgbClr val="003F7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a:t>VA Electronic Health Record Modernization</a:t>
            </a:r>
          </a:p>
        </p:txBody>
      </p:sp>
      <p:sp>
        <p:nvSpPr>
          <p:cNvPr id="12" name="Rectangle 11">
            <a:extLst>
              <a:ext uri="{FF2B5EF4-FFF2-40B4-BE49-F238E27FC236}">
                <a16:creationId xmlns:a16="http://schemas.microsoft.com/office/drawing/2014/main" id="{5313F5D5-35A9-4192-98AA-8EBBFA6E7213}"/>
              </a:ext>
            </a:extLst>
          </p:cNvPr>
          <p:cNvSpPr/>
          <p:nvPr userDrawn="1"/>
        </p:nvSpPr>
        <p:spPr>
          <a:xfrm>
            <a:off x="463731" y="6663756"/>
            <a:ext cx="5937330" cy="16158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50">
                <a:solidFill>
                  <a:srgbClr val="5F5F5F">
                    <a:alpha val="97000"/>
                  </a:srgbClr>
                </a:solidFill>
              </a:rPr>
              <a:t>Pre-decisional – Deliberative FOUO. ©Cerner Government Services, Inc. All rights reserved. This document contains Cerner and/or third party confidential and/or proprietary information.</a:t>
            </a:r>
          </a:p>
        </p:txBody>
      </p:sp>
    </p:spTree>
    <p:extLst>
      <p:ext uri="{BB962C8B-B14F-4D97-AF65-F5344CB8AC3E}">
        <p14:creationId xmlns:p14="http://schemas.microsoft.com/office/powerpoint/2010/main" val="18506826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E4F609A-6179-AC46-981F-7E2E3C87C65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286750" y="-251"/>
            <a:ext cx="821626" cy="1127516"/>
          </a:xfrm>
          <a:prstGeom prst="rect">
            <a:avLst/>
          </a:prstGeom>
        </p:spPr>
      </p:pic>
      <p:pic>
        <p:nvPicPr>
          <p:cNvPr id="11" name="Picture 10">
            <a:extLst>
              <a:ext uri="{FF2B5EF4-FFF2-40B4-BE49-F238E27FC236}">
                <a16:creationId xmlns:a16="http://schemas.microsoft.com/office/drawing/2014/main" id="{1FB041E6-BADB-F942-8B31-A542AE8DAAF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165" y="-226625"/>
            <a:ext cx="974192" cy="1603564"/>
          </a:xfrm>
          <a:prstGeom prst="rect">
            <a:avLst/>
          </a:prstGeom>
        </p:spPr>
      </p:pic>
      <p:sp>
        <p:nvSpPr>
          <p:cNvPr id="8" name="Title 1">
            <a:extLst>
              <a:ext uri="{FF2B5EF4-FFF2-40B4-BE49-F238E27FC236}">
                <a16:creationId xmlns:a16="http://schemas.microsoft.com/office/drawing/2014/main" id="{A1037FE9-C4B6-B441-B37A-1C2D37444F08}"/>
              </a:ext>
            </a:extLst>
          </p:cNvPr>
          <p:cNvSpPr>
            <a:spLocks noGrp="1"/>
          </p:cNvSpPr>
          <p:nvPr>
            <p:ph type="title" hasCustomPrompt="1"/>
          </p:nvPr>
        </p:nvSpPr>
        <p:spPr>
          <a:xfrm>
            <a:off x="982357" y="321623"/>
            <a:ext cx="6736255" cy="567204"/>
          </a:xfrm>
        </p:spPr>
        <p:txBody>
          <a:bodyPr>
            <a:normAutofit/>
          </a:bodyPr>
          <a:lstStyle>
            <a:lvl1pPr>
              <a:defRPr sz="2700" b="1">
                <a:solidFill>
                  <a:srgbClr val="193460"/>
                </a:solidFill>
                <a:latin typeface="Calibri" panose="020F0502020204030204" pitchFamily="34" charset="0"/>
                <a:cs typeface="Calibri" panose="020F0502020204030204" pitchFamily="34" charset="0"/>
              </a:defRPr>
            </a:lvl1pPr>
          </a:lstStyle>
          <a:p>
            <a:r>
              <a:rPr lang="en-US"/>
              <a:t>Title: Calibri Bold 36 </a:t>
            </a:r>
            <a:r>
              <a:rPr lang="en-US" err="1"/>
              <a:t>pt</a:t>
            </a:r>
            <a:r>
              <a:rPr lang="en-US"/>
              <a:t> blue </a:t>
            </a:r>
          </a:p>
        </p:txBody>
      </p:sp>
      <p:sp>
        <p:nvSpPr>
          <p:cNvPr id="10" name="Date Placeholder 3">
            <a:extLst>
              <a:ext uri="{FF2B5EF4-FFF2-40B4-BE49-F238E27FC236}">
                <a16:creationId xmlns:a16="http://schemas.microsoft.com/office/drawing/2014/main" id="{AEEEC592-EAF4-044A-9542-EFADD6E554C4}"/>
              </a:ext>
            </a:extLst>
          </p:cNvPr>
          <p:cNvSpPr txBox="1">
            <a:spLocks/>
          </p:cNvSpPr>
          <p:nvPr userDrawn="1"/>
        </p:nvSpPr>
        <p:spPr>
          <a:xfrm>
            <a:off x="2940435" y="6359244"/>
            <a:ext cx="3671107" cy="372038"/>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rgbClr val="003F7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a:t>VA Electronic Health Record Modernization</a:t>
            </a:r>
          </a:p>
        </p:txBody>
      </p:sp>
      <p:sp>
        <p:nvSpPr>
          <p:cNvPr id="12" name="Content Placeholder 2">
            <a:extLst>
              <a:ext uri="{FF2B5EF4-FFF2-40B4-BE49-F238E27FC236}">
                <a16:creationId xmlns:a16="http://schemas.microsoft.com/office/drawing/2014/main" id="{1A9B5BFC-F6E5-2B4C-BB4C-ABB7BC9FBB20}"/>
              </a:ext>
            </a:extLst>
          </p:cNvPr>
          <p:cNvSpPr>
            <a:spLocks noGrp="1"/>
          </p:cNvSpPr>
          <p:nvPr>
            <p:ph idx="15" hasCustomPrompt="1"/>
          </p:nvPr>
        </p:nvSpPr>
        <p:spPr>
          <a:xfrm rot="5400000">
            <a:off x="2151811" y="-71022"/>
            <a:ext cx="4686977" cy="7582904"/>
          </a:xfrm>
          <a:prstGeom prst="rect">
            <a:avLst/>
          </a:prstGeom>
        </p:spPr>
        <p:txBody>
          <a:bodyPr/>
          <a:lstStyle>
            <a:lvl1pPr>
              <a:buClr>
                <a:schemeClr val="tx1"/>
              </a:buClr>
              <a:defRPr sz="2100"/>
            </a:lvl1pPr>
            <a:lvl2pPr marL="655796" indent="-218599">
              <a:buClr>
                <a:schemeClr val="tx1"/>
              </a:buClr>
              <a:buFont typeface="Wingdings" pitchFamily="2" charset="2"/>
              <a:buChar char="§"/>
              <a:defRPr sz="1800"/>
            </a:lvl2pPr>
            <a:lvl3pPr marL="1092994" indent="-218599">
              <a:buClr>
                <a:schemeClr val="tx1"/>
              </a:buClr>
              <a:buFont typeface=".AppleSystemUIFont"/>
              <a:buChar char="–"/>
              <a:defRPr sz="1500"/>
            </a:lvl3pPr>
            <a:lvl4pPr>
              <a:buClr>
                <a:schemeClr val="tx1"/>
              </a:buClr>
              <a:defRPr sz="1800"/>
            </a:lvl4pPr>
            <a:lvl5pPr>
              <a:buClr>
                <a:schemeClr val="tx1"/>
              </a:buClr>
              <a:defRPr sz="1500"/>
            </a:lvl5pPr>
          </a:lstStyle>
          <a:p>
            <a:pPr lvl="0"/>
            <a:r>
              <a:rPr lang="en-US"/>
              <a:t>First level (Calibri 28 </a:t>
            </a:r>
            <a:r>
              <a:rPr lang="en-US" err="1"/>
              <a:t>pt</a:t>
            </a:r>
            <a:r>
              <a:rPr lang="en-US"/>
              <a:t> black)</a:t>
            </a:r>
          </a:p>
          <a:p>
            <a:pPr lvl="1"/>
            <a:r>
              <a:rPr lang="en-US"/>
              <a:t>Second level (Calibri 24 </a:t>
            </a:r>
            <a:r>
              <a:rPr lang="en-US" err="1"/>
              <a:t>pt</a:t>
            </a:r>
            <a:r>
              <a:rPr lang="en-US"/>
              <a:t> black)</a:t>
            </a:r>
          </a:p>
          <a:p>
            <a:pPr lvl="2"/>
            <a:r>
              <a:rPr lang="en-US"/>
              <a:t>Third level (Calibri 20 </a:t>
            </a:r>
            <a:r>
              <a:rPr lang="en-US" err="1"/>
              <a:t>pt</a:t>
            </a:r>
            <a:r>
              <a:rPr lang="en-US"/>
              <a:t> black)</a:t>
            </a:r>
          </a:p>
        </p:txBody>
      </p:sp>
    </p:spTree>
    <p:extLst>
      <p:ext uri="{BB962C8B-B14F-4D97-AF65-F5344CB8AC3E}">
        <p14:creationId xmlns:p14="http://schemas.microsoft.com/office/powerpoint/2010/main" val="4255901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Tree>
    <p:extLst>
      <p:ext uri="{BB962C8B-B14F-4D97-AF65-F5344CB8AC3E}">
        <p14:creationId xmlns:p14="http://schemas.microsoft.com/office/powerpoint/2010/main" val="16276015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104AB7-71E2-0A4C-A989-CEF4592A387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286750" y="-251"/>
            <a:ext cx="821626" cy="1127516"/>
          </a:xfrm>
          <a:prstGeom prst="rect">
            <a:avLst/>
          </a:prstGeom>
        </p:spPr>
      </p:pic>
      <p:pic>
        <p:nvPicPr>
          <p:cNvPr id="10" name="Picture 9">
            <a:extLst>
              <a:ext uri="{FF2B5EF4-FFF2-40B4-BE49-F238E27FC236}">
                <a16:creationId xmlns:a16="http://schemas.microsoft.com/office/drawing/2014/main" id="{7E23501F-7752-3C4B-9896-1BC95D91B30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165" y="-226625"/>
            <a:ext cx="974192" cy="1603564"/>
          </a:xfrm>
          <a:prstGeom prst="rect">
            <a:avLst/>
          </a:prstGeom>
        </p:spPr>
      </p:pic>
      <p:sp>
        <p:nvSpPr>
          <p:cNvPr id="8" name="Title 1">
            <a:extLst>
              <a:ext uri="{FF2B5EF4-FFF2-40B4-BE49-F238E27FC236}">
                <a16:creationId xmlns:a16="http://schemas.microsoft.com/office/drawing/2014/main" id="{78C8BD2B-48F1-D547-BADF-86C18FAD8D11}"/>
              </a:ext>
            </a:extLst>
          </p:cNvPr>
          <p:cNvSpPr>
            <a:spLocks noGrp="1"/>
          </p:cNvSpPr>
          <p:nvPr>
            <p:ph type="title" hasCustomPrompt="1"/>
          </p:nvPr>
        </p:nvSpPr>
        <p:spPr>
          <a:xfrm>
            <a:off x="982357" y="321623"/>
            <a:ext cx="6736255" cy="567204"/>
          </a:xfrm>
        </p:spPr>
        <p:txBody>
          <a:bodyPr>
            <a:normAutofit/>
          </a:bodyPr>
          <a:lstStyle>
            <a:lvl1pPr>
              <a:defRPr sz="2700" b="1">
                <a:solidFill>
                  <a:srgbClr val="193460"/>
                </a:solidFill>
                <a:latin typeface="Calibri" panose="020F0502020204030204" pitchFamily="34" charset="0"/>
                <a:cs typeface="Calibri" panose="020F0502020204030204" pitchFamily="34" charset="0"/>
              </a:defRPr>
            </a:lvl1pPr>
          </a:lstStyle>
          <a:p>
            <a:r>
              <a:rPr lang="en-US"/>
              <a:t>Contact Information </a:t>
            </a:r>
          </a:p>
        </p:txBody>
      </p:sp>
      <p:sp>
        <p:nvSpPr>
          <p:cNvPr id="2" name="TextBox 1">
            <a:extLst>
              <a:ext uri="{FF2B5EF4-FFF2-40B4-BE49-F238E27FC236}">
                <a16:creationId xmlns:a16="http://schemas.microsoft.com/office/drawing/2014/main" id="{223CC327-586D-C14E-80B8-11EF04DBE631}"/>
              </a:ext>
            </a:extLst>
          </p:cNvPr>
          <p:cNvSpPr txBox="1"/>
          <p:nvPr userDrawn="1"/>
        </p:nvSpPr>
        <p:spPr>
          <a:xfrm>
            <a:off x="2183731" y="2827420"/>
            <a:ext cx="4427810" cy="2562240"/>
          </a:xfrm>
          <a:prstGeom prst="rect">
            <a:avLst/>
          </a:prstGeom>
          <a:noFill/>
        </p:spPr>
        <p:txBody>
          <a:bodyPr wrap="square" rtlCol="0">
            <a:spAutoFit/>
          </a:bodyPr>
          <a:lstStyle/>
          <a:p>
            <a:pPr algn="ctr" defTabSz="685800"/>
            <a:r>
              <a:rPr lang="en-US" sz="2100" b="1">
                <a:solidFill>
                  <a:srgbClr val="000000"/>
                </a:solidFill>
              </a:rPr>
              <a:t>Contact EHRM</a:t>
            </a:r>
          </a:p>
          <a:p>
            <a:pPr algn="ctr" defTabSz="685800"/>
            <a:r>
              <a:rPr lang="en-US" sz="2100">
                <a:solidFill>
                  <a:srgbClr val="000000"/>
                </a:solidFill>
                <a:hlinkClick r:id="rId4"/>
              </a:rPr>
              <a:t>ehrmpeocommunications@va.gov</a:t>
            </a:r>
            <a:endParaRPr lang="en-US" sz="2100">
              <a:solidFill>
                <a:srgbClr val="000000"/>
              </a:solidFill>
            </a:endParaRPr>
          </a:p>
          <a:p>
            <a:pPr algn="ctr" defTabSz="685800"/>
            <a:endParaRPr lang="en-US" sz="2100" b="1">
              <a:solidFill>
                <a:srgbClr val="000000"/>
              </a:solidFill>
            </a:endParaRPr>
          </a:p>
          <a:p>
            <a:pPr algn="ctr" defTabSz="685800"/>
            <a:r>
              <a:rPr lang="en-US" sz="2100" b="1">
                <a:solidFill>
                  <a:srgbClr val="000000"/>
                </a:solidFill>
              </a:rPr>
              <a:t>Learn more</a:t>
            </a:r>
          </a:p>
          <a:p>
            <a:pPr algn="ctr" defTabSz="685800"/>
            <a:r>
              <a:rPr lang="en-US" sz="2100">
                <a:solidFill>
                  <a:srgbClr val="000000"/>
                </a:solidFill>
                <a:hlinkClick r:id="rId5"/>
              </a:rPr>
              <a:t>www.ehrm.va.gov</a:t>
            </a:r>
            <a:endParaRPr lang="en-US" sz="2100">
              <a:solidFill>
                <a:srgbClr val="000000"/>
              </a:solidFill>
            </a:endParaRPr>
          </a:p>
          <a:p>
            <a:pPr algn="ctr" defTabSz="685800"/>
            <a:endParaRPr lang="en-US" sz="2100">
              <a:solidFill>
                <a:srgbClr val="000000"/>
              </a:solidFill>
            </a:endParaRPr>
          </a:p>
          <a:p>
            <a:pPr algn="ctr" defTabSz="685800"/>
            <a:endParaRPr lang="en-US" sz="2100">
              <a:solidFill>
                <a:srgbClr val="000000"/>
              </a:solidFill>
            </a:endParaRPr>
          </a:p>
          <a:p>
            <a:pPr defTabSz="685800"/>
            <a:endParaRPr lang="en-US" sz="1350">
              <a:solidFill>
                <a:srgbClr val="000000"/>
              </a:solidFill>
            </a:endParaRPr>
          </a:p>
        </p:txBody>
      </p:sp>
      <p:sp>
        <p:nvSpPr>
          <p:cNvPr id="11" name="Date Placeholder 3">
            <a:extLst>
              <a:ext uri="{FF2B5EF4-FFF2-40B4-BE49-F238E27FC236}">
                <a16:creationId xmlns:a16="http://schemas.microsoft.com/office/drawing/2014/main" id="{17BEA975-DA8E-974F-9772-5568B705090B}"/>
              </a:ext>
            </a:extLst>
          </p:cNvPr>
          <p:cNvSpPr txBox="1">
            <a:spLocks/>
          </p:cNvSpPr>
          <p:nvPr userDrawn="1"/>
        </p:nvSpPr>
        <p:spPr>
          <a:xfrm>
            <a:off x="2940435" y="6359244"/>
            <a:ext cx="3671107" cy="372038"/>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rgbClr val="003F7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a:t>VA Electronic Health Record Modernization</a:t>
            </a:r>
          </a:p>
        </p:txBody>
      </p:sp>
      <p:sp>
        <p:nvSpPr>
          <p:cNvPr id="9" name="Rectangle 8">
            <a:extLst>
              <a:ext uri="{FF2B5EF4-FFF2-40B4-BE49-F238E27FC236}">
                <a16:creationId xmlns:a16="http://schemas.microsoft.com/office/drawing/2014/main" id="{C3E22187-BEC1-4DA5-B952-0F727F9D821B}"/>
              </a:ext>
            </a:extLst>
          </p:cNvPr>
          <p:cNvSpPr/>
          <p:nvPr userDrawn="1"/>
        </p:nvSpPr>
        <p:spPr>
          <a:xfrm>
            <a:off x="463731" y="6663756"/>
            <a:ext cx="5937330" cy="16158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50">
                <a:solidFill>
                  <a:srgbClr val="5F5F5F">
                    <a:alpha val="97000"/>
                  </a:srgbClr>
                </a:solidFill>
              </a:rPr>
              <a:t>Pre-decisional – Deliberative FOUO. ©Cerner Government Services, Inc. All rights reserved. This document contains Cerner and/or third party confidential and/or proprietary information.</a:t>
            </a:r>
          </a:p>
        </p:txBody>
      </p:sp>
    </p:spTree>
    <p:extLst>
      <p:ext uri="{BB962C8B-B14F-4D97-AF65-F5344CB8AC3E}">
        <p14:creationId xmlns:p14="http://schemas.microsoft.com/office/powerpoint/2010/main" val="19669848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104AB7-71E2-0A4C-A989-CEF4592A387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286750" y="-251"/>
            <a:ext cx="821626" cy="1127516"/>
          </a:xfrm>
          <a:prstGeom prst="rect">
            <a:avLst/>
          </a:prstGeom>
        </p:spPr>
      </p:pic>
      <p:pic>
        <p:nvPicPr>
          <p:cNvPr id="10" name="Picture 9">
            <a:extLst>
              <a:ext uri="{FF2B5EF4-FFF2-40B4-BE49-F238E27FC236}">
                <a16:creationId xmlns:a16="http://schemas.microsoft.com/office/drawing/2014/main" id="{7E23501F-7752-3C4B-9896-1BC95D91B30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165" y="-226625"/>
            <a:ext cx="974192" cy="1603564"/>
          </a:xfrm>
          <a:prstGeom prst="rect">
            <a:avLst/>
          </a:prstGeom>
        </p:spPr>
      </p:pic>
      <p:sp>
        <p:nvSpPr>
          <p:cNvPr id="8" name="Title 1">
            <a:extLst>
              <a:ext uri="{FF2B5EF4-FFF2-40B4-BE49-F238E27FC236}">
                <a16:creationId xmlns:a16="http://schemas.microsoft.com/office/drawing/2014/main" id="{78C8BD2B-48F1-D547-BADF-86C18FAD8D11}"/>
              </a:ext>
            </a:extLst>
          </p:cNvPr>
          <p:cNvSpPr>
            <a:spLocks noGrp="1"/>
          </p:cNvSpPr>
          <p:nvPr>
            <p:ph type="title" hasCustomPrompt="1"/>
          </p:nvPr>
        </p:nvSpPr>
        <p:spPr>
          <a:xfrm>
            <a:off x="982357" y="321623"/>
            <a:ext cx="6736255" cy="567204"/>
          </a:xfrm>
        </p:spPr>
        <p:txBody>
          <a:bodyPr>
            <a:normAutofit/>
          </a:bodyPr>
          <a:lstStyle>
            <a:lvl1pPr>
              <a:defRPr sz="2700" b="1">
                <a:solidFill>
                  <a:srgbClr val="193460"/>
                </a:solidFill>
                <a:latin typeface="Calibri" panose="020F0502020204030204" pitchFamily="34" charset="0"/>
                <a:cs typeface="Calibri" panose="020F0502020204030204" pitchFamily="34" charset="0"/>
              </a:defRPr>
            </a:lvl1pPr>
          </a:lstStyle>
          <a:p>
            <a:r>
              <a:rPr lang="en-US"/>
              <a:t>Contact Information </a:t>
            </a:r>
          </a:p>
        </p:txBody>
      </p:sp>
      <p:sp>
        <p:nvSpPr>
          <p:cNvPr id="2" name="TextBox 1">
            <a:extLst>
              <a:ext uri="{FF2B5EF4-FFF2-40B4-BE49-F238E27FC236}">
                <a16:creationId xmlns:a16="http://schemas.microsoft.com/office/drawing/2014/main" id="{223CC327-586D-C14E-80B8-11EF04DBE631}"/>
              </a:ext>
            </a:extLst>
          </p:cNvPr>
          <p:cNvSpPr txBox="1"/>
          <p:nvPr userDrawn="1"/>
        </p:nvSpPr>
        <p:spPr>
          <a:xfrm>
            <a:off x="1076661" y="1846345"/>
            <a:ext cx="6641951" cy="3208571"/>
          </a:xfrm>
          <a:prstGeom prst="rect">
            <a:avLst/>
          </a:prstGeom>
          <a:noFill/>
        </p:spPr>
        <p:txBody>
          <a:bodyPr wrap="square" rtlCol="0">
            <a:spAutoFit/>
          </a:bodyPr>
          <a:lstStyle/>
          <a:p>
            <a:pPr algn="ctr" defTabSz="685800"/>
            <a:r>
              <a:rPr lang="en-US" sz="2100" b="1">
                <a:solidFill>
                  <a:srgbClr val="000000"/>
                </a:solidFill>
              </a:rPr>
              <a:t>Contact EHRM </a:t>
            </a:r>
          </a:p>
          <a:p>
            <a:pPr algn="ctr" defTabSz="685800"/>
            <a:r>
              <a:rPr lang="en-US" sz="2100" b="1">
                <a:solidFill>
                  <a:srgbClr val="000000"/>
                </a:solidFill>
              </a:rPr>
              <a:t>Change Management Team</a:t>
            </a:r>
          </a:p>
          <a:p>
            <a:pPr algn="ctr" defTabSz="685800"/>
            <a:r>
              <a:rPr lang="en-US" sz="2100">
                <a:solidFill>
                  <a:srgbClr val="000000"/>
                </a:solidFill>
                <a:hlinkClick r:id="rId4"/>
              </a:rPr>
              <a:t>jill.draime@va.gov</a:t>
            </a:r>
            <a:r>
              <a:rPr lang="en-US" sz="2100">
                <a:solidFill>
                  <a:srgbClr val="000000"/>
                </a:solidFill>
              </a:rPr>
              <a:t>, </a:t>
            </a:r>
            <a:br>
              <a:rPr lang="en-US" sz="2100">
                <a:solidFill>
                  <a:srgbClr val="000000"/>
                </a:solidFill>
              </a:rPr>
            </a:br>
            <a:r>
              <a:rPr lang="en-US" sz="2100">
                <a:solidFill>
                  <a:srgbClr val="000000"/>
                </a:solidFill>
                <a:hlinkClick r:id="rId5"/>
              </a:rPr>
              <a:t>jennifer.kalka@va.gov</a:t>
            </a:r>
            <a:r>
              <a:rPr lang="en-US" sz="2100">
                <a:solidFill>
                  <a:srgbClr val="000000"/>
                </a:solidFill>
              </a:rPr>
              <a:t>, </a:t>
            </a:r>
            <a:r>
              <a:rPr lang="en-US" sz="2100">
                <a:solidFill>
                  <a:srgbClr val="000000"/>
                </a:solidFill>
                <a:hlinkClick r:id="rId6"/>
              </a:rPr>
              <a:t>geoff.buteau@va.gov</a:t>
            </a:r>
            <a:r>
              <a:rPr lang="en-US" sz="2100">
                <a:solidFill>
                  <a:srgbClr val="000000"/>
                </a:solidFill>
              </a:rPr>
              <a:t> </a:t>
            </a:r>
          </a:p>
          <a:p>
            <a:pPr algn="ctr" defTabSz="685800"/>
            <a:endParaRPr lang="en-US" sz="2100" b="1">
              <a:solidFill>
                <a:srgbClr val="000000"/>
              </a:solidFill>
            </a:endParaRPr>
          </a:p>
          <a:p>
            <a:pPr algn="ctr" defTabSz="685800"/>
            <a:r>
              <a:rPr lang="en-US" sz="2100" b="1">
                <a:solidFill>
                  <a:srgbClr val="000000"/>
                </a:solidFill>
              </a:rPr>
              <a:t>Learn more</a:t>
            </a:r>
          </a:p>
          <a:p>
            <a:pPr algn="ctr" defTabSz="685800"/>
            <a:r>
              <a:rPr lang="en-US" sz="2100">
                <a:solidFill>
                  <a:srgbClr val="000000"/>
                </a:solidFill>
                <a:hlinkClick r:id="rId7"/>
              </a:rPr>
              <a:t>www.ehrm.va.gov</a:t>
            </a:r>
            <a:endParaRPr lang="en-US" sz="2100">
              <a:solidFill>
                <a:srgbClr val="000000"/>
              </a:solidFill>
            </a:endParaRPr>
          </a:p>
          <a:p>
            <a:pPr algn="ctr" defTabSz="685800"/>
            <a:endParaRPr lang="en-US" sz="2100">
              <a:solidFill>
                <a:srgbClr val="000000"/>
              </a:solidFill>
            </a:endParaRPr>
          </a:p>
          <a:p>
            <a:pPr algn="ctr" defTabSz="685800"/>
            <a:endParaRPr lang="en-US" sz="2100">
              <a:solidFill>
                <a:srgbClr val="000000"/>
              </a:solidFill>
            </a:endParaRPr>
          </a:p>
          <a:p>
            <a:pPr defTabSz="685800"/>
            <a:endParaRPr lang="en-US" sz="1350">
              <a:solidFill>
                <a:srgbClr val="000000"/>
              </a:solidFill>
            </a:endParaRPr>
          </a:p>
        </p:txBody>
      </p:sp>
      <p:sp>
        <p:nvSpPr>
          <p:cNvPr id="11" name="Date Placeholder 3">
            <a:extLst>
              <a:ext uri="{FF2B5EF4-FFF2-40B4-BE49-F238E27FC236}">
                <a16:creationId xmlns:a16="http://schemas.microsoft.com/office/drawing/2014/main" id="{17BEA975-DA8E-974F-9772-5568B705090B}"/>
              </a:ext>
            </a:extLst>
          </p:cNvPr>
          <p:cNvSpPr txBox="1">
            <a:spLocks/>
          </p:cNvSpPr>
          <p:nvPr userDrawn="1"/>
        </p:nvSpPr>
        <p:spPr>
          <a:xfrm>
            <a:off x="2940435" y="6359244"/>
            <a:ext cx="3671107" cy="372038"/>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rgbClr val="003F7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a:t>VA Electronic Health Record Modernization</a:t>
            </a:r>
          </a:p>
        </p:txBody>
      </p:sp>
      <p:sp>
        <p:nvSpPr>
          <p:cNvPr id="9" name="Rectangle 8">
            <a:extLst>
              <a:ext uri="{FF2B5EF4-FFF2-40B4-BE49-F238E27FC236}">
                <a16:creationId xmlns:a16="http://schemas.microsoft.com/office/drawing/2014/main" id="{9D612055-88A1-4657-9F94-EF7150F14C2B}"/>
              </a:ext>
            </a:extLst>
          </p:cNvPr>
          <p:cNvSpPr/>
          <p:nvPr userDrawn="1"/>
        </p:nvSpPr>
        <p:spPr>
          <a:xfrm>
            <a:off x="463731" y="6663756"/>
            <a:ext cx="5937330" cy="16158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50">
                <a:solidFill>
                  <a:srgbClr val="5F5F5F">
                    <a:alpha val="97000"/>
                  </a:srgbClr>
                </a:solidFill>
              </a:rPr>
              <a:t>Pre-decisional – Deliberative FOUO. ©Cerner Government Services, Inc. All rights reserved. This document contains Cerner and/or third party confidential and/or proprietary information.</a:t>
            </a:r>
          </a:p>
        </p:txBody>
      </p:sp>
    </p:spTree>
    <p:extLst>
      <p:ext uri="{BB962C8B-B14F-4D97-AF65-F5344CB8AC3E}">
        <p14:creationId xmlns:p14="http://schemas.microsoft.com/office/powerpoint/2010/main" val="3882325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13" name="Date Placeholder 3">
            <a:extLst>
              <a:ext uri="{FF2B5EF4-FFF2-40B4-BE49-F238E27FC236}">
                <a16:creationId xmlns:a16="http://schemas.microsoft.com/office/drawing/2014/main" id="{5FAB2D97-7F66-3D4F-AC61-486E3CCC4B25}"/>
              </a:ext>
            </a:extLst>
          </p:cNvPr>
          <p:cNvSpPr txBox="1">
            <a:spLocks/>
          </p:cNvSpPr>
          <p:nvPr userDrawn="1"/>
        </p:nvSpPr>
        <p:spPr>
          <a:xfrm>
            <a:off x="2940435" y="6359244"/>
            <a:ext cx="3671107" cy="372038"/>
          </a:xfrm>
          <a:prstGeom prst="rect">
            <a:avLst/>
          </a:prstGeom>
        </p:spPr>
        <p:txBody>
          <a:bodyPr vert="horz" lIns="59618" tIns="29809" rIns="59618" bIns="29809" rtlCol="0" anchor="ctr"/>
          <a:lstStyle>
            <a:defPPr>
              <a:defRPr lang="en-US"/>
            </a:defPPr>
            <a:lvl1pPr marL="0" algn="l" defTabSz="914400" rtl="0" eaLnBrk="1" latinLnBrk="0" hangingPunct="1">
              <a:defRPr sz="1200" kern="1200">
                <a:solidFill>
                  <a:srgbClr val="003F7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74" b="1"/>
              <a:t>EHRM</a:t>
            </a:r>
            <a:r>
              <a:rPr lang="en-US" sz="1174"/>
              <a:t> </a:t>
            </a:r>
            <a:r>
              <a:rPr lang="en-US" sz="1174">
                <a:solidFill>
                  <a:srgbClr val="839097"/>
                </a:solidFill>
              </a:rPr>
              <a:t>|</a:t>
            </a:r>
            <a:r>
              <a:rPr lang="en-US" sz="1174"/>
              <a:t> Electronic Health Record Modernization</a:t>
            </a:r>
          </a:p>
        </p:txBody>
      </p:sp>
      <p:sp>
        <p:nvSpPr>
          <p:cNvPr id="11" name="Title 1">
            <a:extLst>
              <a:ext uri="{FF2B5EF4-FFF2-40B4-BE49-F238E27FC236}">
                <a16:creationId xmlns:a16="http://schemas.microsoft.com/office/drawing/2014/main" id="{F678FA06-5E0E-4095-9D76-0D8B06C3C9D8}"/>
              </a:ext>
            </a:extLst>
          </p:cNvPr>
          <p:cNvSpPr>
            <a:spLocks noGrp="1"/>
          </p:cNvSpPr>
          <p:nvPr>
            <p:ph type="title" hasCustomPrompt="1"/>
          </p:nvPr>
        </p:nvSpPr>
        <p:spPr>
          <a:xfrm>
            <a:off x="731521" y="208731"/>
            <a:ext cx="4615031" cy="567204"/>
          </a:xfrm>
        </p:spPr>
        <p:txBody>
          <a:bodyPr>
            <a:normAutofit/>
          </a:bodyPr>
          <a:lstStyle>
            <a:lvl1pPr>
              <a:defRPr sz="2455" b="1">
                <a:solidFill>
                  <a:srgbClr val="193460"/>
                </a:solidFill>
                <a:latin typeface="Calibri" panose="020F0502020204030204" pitchFamily="34" charset="0"/>
                <a:cs typeface="Calibri" panose="020F0502020204030204" pitchFamily="34" charset="0"/>
              </a:defRPr>
            </a:lvl1pPr>
          </a:lstStyle>
          <a:p>
            <a:r>
              <a:rPr lang="en-US"/>
              <a:t>Title: Calibri bold 48 </a:t>
            </a:r>
            <a:r>
              <a:rPr lang="en-US" err="1"/>
              <a:t>pt</a:t>
            </a:r>
            <a:r>
              <a:rPr lang="en-US"/>
              <a:t> blue </a:t>
            </a:r>
          </a:p>
        </p:txBody>
      </p:sp>
      <p:pic>
        <p:nvPicPr>
          <p:cNvPr id="12" name="Picture 11">
            <a:extLst>
              <a:ext uri="{FF2B5EF4-FFF2-40B4-BE49-F238E27FC236}">
                <a16:creationId xmlns:a16="http://schemas.microsoft.com/office/drawing/2014/main" id="{F5F995F2-0901-4E38-BB6B-13ECEA87887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523771" y="62671"/>
            <a:ext cx="620230" cy="739911"/>
          </a:xfrm>
          <a:prstGeom prst="rect">
            <a:avLst/>
          </a:prstGeom>
        </p:spPr>
      </p:pic>
      <p:pic>
        <p:nvPicPr>
          <p:cNvPr id="14" name="Picture 13">
            <a:extLst>
              <a:ext uri="{FF2B5EF4-FFF2-40B4-BE49-F238E27FC236}">
                <a16:creationId xmlns:a16="http://schemas.microsoft.com/office/drawing/2014/main" id="{5FB516E0-ED72-454D-B52A-120E621692A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01559"/>
            <a:ext cx="731522" cy="1061679"/>
          </a:xfrm>
          <a:prstGeom prst="rect">
            <a:avLst/>
          </a:prstGeom>
        </p:spPr>
      </p:pic>
      <p:sp>
        <p:nvSpPr>
          <p:cNvPr id="8" name="Rectangle 7">
            <a:extLst>
              <a:ext uri="{FF2B5EF4-FFF2-40B4-BE49-F238E27FC236}">
                <a16:creationId xmlns:a16="http://schemas.microsoft.com/office/drawing/2014/main" id="{CB8D29D5-BD8B-4C1B-8357-C0BC1968EC10}"/>
              </a:ext>
            </a:extLst>
          </p:cNvPr>
          <p:cNvSpPr/>
          <p:nvPr userDrawn="1"/>
        </p:nvSpPr>
        <p:spPr>
          <a:xfrm>
            <a:off x="2398957" y="6711107"/>
            <a:ext cx="4752420" cy="155299"/>
          </a:xfrm>
          <a:prstGeom prst="rect">
            <a:avLst/>
          </a:prstGeom>
        </p:spPr>
        <p:txBody>
          <a:bodyPr wrap="square">
            <a:spAutoFit/>
          </a:bodyPr>
          <a:lstStyle/>
          <a:p>
            <a:pPr defTabSz="685800"/>
            <a:r>
              <a:rPr lang="en-US" sz="409">
                <a:solidFill>
                  <a:srgbClr val="5F5F5F">
                    <a:alpha val="97000"/>
                  </a:srgbClr>
                </a:solidFill>
              </a:rPr>
              <a:t>Pre-decisional – Deliberative FOUO. ©Cerner Government Services, Inc. All rights reserved. This document contains Cerner and/or third party confidential and/or proprietary information.</a:t>
            </a:r>
          </a:p>
        </p:txBody>
      </p:sp>
    </p:spTree>
    <p:extLst>
      <p:ext uri="{BB962C8B-B14F-4D97-AF65-F5344CB8AC3E}">
        <p14:creationId xmlns:p14="http://schemas.microsoft.com/office/powerpoint/2010/main" val="1154677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5.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theme" Target="../theme/theme5.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3" Type="http://schemas.openxmlformats.org/officeDocument/2006/relationships/slideLayout" Target="../slideLayouts/slideLayout74.xml"/><Relationship Id="rId21" Type="http://schemas.openxmlformats.org/officeDocument/2006/relationships/slideLayout" Target="../slideLayouts/slideLayout92.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68826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34500" name="Line 4"/>
          <p:cNvSpPr>
            <a:spLocks noChangeShapeType="1"/>
          </p:cNvSpPr>
          <p:nvPr/>
        </p:nvSpPr>
        <p:spPr bwMode="auto">
          <a:xfrm flipV="1">
            <a:off x="273051" y="6451600"/>
            <a:ext cx="8607425" cy="0"/>
          </a:xfrm>
          <a:prstGeom prst="line">
            <a:avLst/>
          </a:prstGeom>
          <a:noFill/>
          <a:ln w="57150">
            <a:solidFill>
              <a:srgbClr val="0C2D83"/>
            </a:solidFill>
            <a:round/>
            <a:headEnd/>
            <a:tailEnd/>
          </a:ln>
          <a:effectLst/>
        </p:spPr>
        <p:txBody>
          <a:bodyPr wrap="none" anchor="ctr"/>
          <a:lstStyle/>
          <a:p>
            <a:pPr defTabSz="914400" eaLnBrk="0" fontAlgn="base" hangingPunct="0">
              <a:spcBef>
                <a:spcPct val="0"/>
              </a:spcBef>
              <a:spcAft>
                <a:spcPct val="0"/>
              </a:spcAft>
              <a:defRPr/>
            </a:pPr>
            <a:endParaRPr lang="en-US" dirty="0">
              <a:solidFill>
                <a:srgbClr val="000000"/>
              </a:solidFill>
              <a:latin typeface="Times New Roman" pitchFamily="18" charset="0"/>
              <a:cs typeface="Arial" charset="0"/>
            </a:endParaRPr>
          </a:p>
        </p:txBody>
      </p:sp>
      <p:sp>
        <p:nvSpPr>
          <p:cNvPr id="234501" name="Line 5"/>
          <p:cNvSpPr>
            <a:spLocks noChangeShapeType="1"/>
          </p:cNvSpPr>
          <p:nvPr/>
        </p:nvSpPr>
        <p:spPr bwMode="auto">
          <a:xfrm>
            <a:off x="250826" y="1231900"/>
            <a:ext cx="8512175" cy="0"/>
          </a:xfrm>
          <a:prstGeom prst="line">
            <a:avLst/>
          </a:prstGeom>
          <a:noFill/>
          <a:ln w="57150">
            <a:solidFill>
              <a:srgbClr val="0C2D83"/>
            </a:solidFill>
            <a:round/>
            <a:headEnd/>
            <a:tailEnd/>
          </a:ln>
          <a:effectLst/>
        </p:spPr>
        <p:txBody>
          <a:bodyPr wrap="none" anchor="ctr"/>
          <a:lstStyle/>
          <a:p>
            <a:pPr defTabSz="914400" eaLnBrk="0" fontAlgn="base" hangingPunct="0">
              <a:spcBef>
                <a:spcPct val="0"/>
              </a:spcBef>
              <a:spcAft>
                <a:spcPct val="0"/>
              </a:spcAft>
              <a:defRPr/>
            </a:pPr>
            <a:endParaRPr lang="en-US" dirty="0">
              <a:solidFill>
                <a:srgbClr val="000000"/>
              </a:solidFill>
              <a:latin typeface="Times New Roman" pitchFamily="18" charset="0"/>
              <a:cs typeface="Arial" charset="0"/>
            </a:endParaRPr>
          </a:p>
        </p:txBody>
      </p:sp>
      <p:sp>
        <p:nvSpPr>
          <p:cNvPr id="1029" name="Rectangle 6"/>
          <p:cNvSpPr>
            <a:spLocks noGrp="1" noChangeArrowheads="1"/>
          </p:cNvSpPr>
          <p:nvPr>
            <p:ph type="body" idx="1"/>
          </p:nvPr>
        </p:nvSpPr>
        <p:spPr bwMode="auto">
          <a:xfrm>
            <a:off x="276226" y="1504950"/>
            <a:ext cx="8397875" cy="4743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0"/>
            <a:r>
              <a:rPr lang="en-US"/>
              <a:t>2nd Bullet</a:t>
            </a:r>
          </a:p>
        </p:txBody>
      </p:sp>
      <p:sp>
        <p:nvSpPr>
          <p:cNvPr id="1030" name="Rectangle 13"/>
          <p:cNvSpPr>
            <a:spLocks noGrp="1" noChangeArrowheads="1"/>
          </p:cNvSpPr>
          <p:nvPr>
            <p:ph type="title"/>
          </p:nvPr>
        </p:nvSpPr>
        <p:spPr bwMode="auto">
          <a:xfrm>
            <a:off x="1457326" y="131765"/>
            <a:ext cx="7332663" cy="10112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1" name="Picture 5" descr="ACC Shield"/>
          <p:cNvPicPr>
            <a:picLocks noChangeAspect="1" noChangeArrowheads="1"/>
          </p:cNvPicPr>
          <p:nvPr userDrawn="1"/>
        </p:nvPicPr>
        <p:blipFill>
          <a:blip r:embed="rId15" cstate="print"/>
          <a:srcRect/>
          <a:stretch>
            <a:fillRect/>
          </a:stretch>
        </p:blipFill>
        <p:spPr bwMode="auto">
          <a:xfrm>
            <a:off x="225426" y="153921"/>
            <a:ext cx="993775" cy="1010191"/>
          </a:xfrm>
          <a:prstGeom prst="rect">
            <a:avLst/>
          </a:prstGeom>
          <a:noFill/>
          <a:effectLst>
            <a:outerShdw dist="35921" dir="2700000" algn="ctr" rotWithShape="0">
              <a:schemeClr val="bg2"/>
            </a:outerShdw>
          </a:effectLst>
        </p:spPr>
      </p:pic>
      <p:pic>
        <p:nvPicPr>
          <p:cNvPr id="12" name="Picture 9" descr="MDG_Patch"/>
          <p:cNvPicPr>
            <a:picLocks noChangeAspect="1" noChangeArrowheads="1"/>
          </p:cNvPicPr>
          <p:nvPr userDrawn="1"/>
        </p:nvPicPr>
        <p:blipFill>
          <a:blip r:embed="rId16" cstate="print"/>
          <a:srcRect/>
          <a:stretch>
            <a:fillRect/>
          </a:stretch>
        </p:blipFill>
        <p:spPr bwMode="auto">
          <a:xfrm>
            <a:off x="7780338" y="187127"/>
            <a:ext cx="1009650" cy="1000325"/>
          </a:xfrm>
          <a:prstGeom prst="rect">
            <a:avLst/>
          </a:prstGeom>
          <a:noFill/>
          <a:ln w="9525">
            <a:noFill/>
            <a:miter lim="800000"/>
            <a:headEnd/>
            <a:tailEnd/>
          </a:ln>
        </p:spPr>
      </p:pic>
    </p:spTree>
    <p:extLst>
      <p:ext uri="{BB962C8B-B14F-4D97-AF65-F5344CB8AC3E}">
        <p14:creationId xmlns:p14="http://schemas.microsoft.com/office/powerpoint/2010/main" val="141961549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hf hdr="0" dt="0"/>
  <p:txStyles>
    <p:titleStyle>
      <a:lvl1pPr algn="r" rtl="0" eaLnBrk="0" fontAlgn="base" hangingPunct="0">
        <a:spcBef>
          <a:spcPct val="0"/>
        </a:spcBef>
        <a:spcAft>
          <a:spcPct val="0"/>
        </a:spcAft>
        <a:defRPr sz="2700" b="1" i="1">
          <a:solidFill>
            <a:srgbClr val="151C77"/>
          </a:solidFill>
          <a:latin typeface="+mj-lt"/>
          <a:ea typeface="+mj-ea"/>
          <a:cs typeface="+mj-cs"/>
        </a:defRPr>
      </a:lvl1pPr>
      <a:lvl2pPr algn="r" rtl="0" eaLnBrk="0" fontAlgn="base" hangingPunct="0">
        <a:spcBef>
          <a:spcPct val="0"/>
        </a:spcBef>
        <a:spcAft>
          <a:spcPct val="0"/>
        </a:spcAft>
        <a:defRPr sz="2700" b="1" i="1">
          <a:solidFill>
            <a:srgbClr val="151C77"/>
          </a:solidFill>
          <a:latin typeface="Arial" charset="0"/>
        </a:defRPr>
      </a:lvl2pPr>
      <a:lvl3pPr algn="r" rtl="0" eaLnBrk="0" fontAlgn="base" hangingPunct="0">
        <a:spcBef>
          <a:spcPct val="0"/>
        </a:spcBef>
        <a:spcAft>
          <a:spcPct val="0"/>
        </a:spcAft>
        <a:defRPr sz="2700" b="1" i="1">
          <a:solidFill>
            <a:srgbClr val="151C77"/>
          </a:solidFill>
          <a:latin typeface="Arial" charset="0"/>
        </a:defRPr>
      </a:lvl3pPr>
      <a:lvl4pPr algn="r" rtl="0" eaLnBrk="0" fontAlgn="base" hangingPunct="0">
        <a:spcBef>
          <a:spcPct val="0"/>
        </a:spcBef>
        <a:spcAft>
          <a:spcPct val="0"/>
        </a:spcAft>
        <a:defRPr sz="2700" b="1" i="1">
          <a:solidFill>
            <a:srgbClr val="151C77"/>
          </a:solidFill>
          <a:latin typeface="Arial" charset="0"/>
        </a:defRPr>
      </a:lvl4pPr>
      <a:lvl5pPr algn="r" rtl="0" eaLnBrk="0" fontAlgn="base" hangingPunct="0">
        <a:spcBef>
          <a:spcPct val="0"/>
        </a:spcBef>
        <a:spcAft>
          <a:spcPct val="0"/>
        </a:spcAft>
        <a:defRPr sz="2700" b="1" i="1">
          <a:solidFill>
            <a:srgbClr val="151C77"/>
          </a:solidFill>
          <a:latin typeface="Arial" charset="0"/>
        </a:defRPr>
      </a:lvl5pPr>
      <a:lvl6pPr marL="342900" algn="r" rtl="0" eaLnBrk="0" fontAlgn="base" hangingPunct="0">
        <a:spcBef>
          <a:spcPct val="0"/>
        </a:spcBef>
        <a:spcAft>
          <a:spcPct val="0"/>
        </a:spcAft>
        <a:defRPr sz="2700" b="1" i="1">
          <a:solidFill>
            <a:srgbClr val="151C77"/>
          </a:solidFill>
          <a:latin typeface="Arial" charset="0"/>
        </a:defRPr>
      </a:lvl6pPr>
      <a:lvl7pPr marL="685800" algn="r" rtl="0" eaLnBrk="0" fontAlgn="base" hangingPunct="0">
        <a:spcBef>
          <a:spcPct val="0"/>
        </a:spcBef>
        <a:spcAft>
          <a:spcPct val="0"/>
        </a:spcAft>
        <a:defRPr sz="2700" b="1" i="1">
          <a:solidFill>
            <a:srgbClr val="151C77"/>
          </a:solidFill>
          <a:latin typeface="Arial" charset="0"/>
        </a:defRPr>
      </a:lvl7pPr>
      <a:lvl8pPr marL="1028700" algn="r" rtl="0" eaLnBrk="0" fontAlgn="base" hangingPunct="0">
        <a:spcBef>
          <a:spcPct val="0"/>
        </a:spcBef>
        <a:spcAft>
          <a:spcPct val="0"/>
        </a:spcAft>
        <a:defRPr sz="2700" b="1" i="1">
          <a:solidFill>
            <a:srgbClr val="151C77"/>
          </a:solidFill>
          <a:latin typeface="Arial" charset="0"/>
        </a:defRPr>
      </a:lvl8pPr>
      <a:lvl9pPr marL="1371600" algn="r" rtl="0" eaLnBrk="0" fontAlgn="base" hangingPunct="0">
        <a:spcBef>
          <a:spcPct val="0"/>
        </a:spcBef>
        <a:spcAft>
          <a:spcPct val="0"/>
        </a:spcAft>
        <a:defRPr sz="2700" b="1" i="1">
          <a:solidFill>
            <a:srgbClr val="151C77"/>
          </a:solidFill>
          <a:latin typeface="Arial" charset="0"/>
        </a:defRPr>
      </a:lvl9pPr>
    </p:titleStyle>
    <p:bodyStyle>
      <a:lvl1pPr marL="214313" indent="-214313" algn="l" rtl="0" eaLnBrk="0" fontAlgn="base" hangingPunct="0">
        <a:spcBef>
          <a:spcPct val="20000"/>
        </a:spcBef>
        <a:spcAft>
          <a:spcPct val="0"/>
        </a:spcAft>
        <a:buClr>
          <a:srgbClr val="151C77"/>
        </a:buClr>
        <a:buSzPct val="80000"/>
        <a:buFont typeface="Wingdings" pitchFamily="2" charset="2"/>
        <a:buChar char="n"/>
        <a:defRPr sz="1500" b="1">
          <a:solidFill>
            <a:schemeClr val="tx1"/>
          </a:solidFill>
          <a:latin typeface="+mn-lt"/>
          <a:ea typeface="+mn-ea"/>
          <a:cs typeface="+mn-cs"/>
        </a:defRPr>
      </a:lvl1pPr>
      <a:lvl2pPr marL="516731" indent="-211931" algn="l" rtl="0" eaLnBrk="0" fontAlgn="base" hangingPunct="0">
        <a:spcBef>
          <a:spcPct val="20000"/>
        </a:spcBef>
        <a:spcAft>
          <a:spcPct val="0"/>
        </a:spcAft>
        <a:buClr>
          <a:srgbClr val="151C77"/>
        </a:buClr>
        <a:buSzPct val="80000"/>
        <a:buFont typeface="Wingdings" pitchFamily="2" charset="2"/>
        <a:buChar char="n"/>
        <a:defRPr sz="1500" b="1">
          <a:solidFill>
            <a:schemeClr val="tx1"/>
          </a:solidFill>
          <a:latin typeface="+mn-lt"/>
        </a:defRPr>
      </a:lvl2pPr>
      <a:lvl3pPr marL="770335" indent="-167879" algn="l" rtl="0" eaLnBrk="0" fontAlgn="base" hangingPunct="0">
        <a:spcBef>
          <a:spcPct val="20000"/>
        </a:spcBef>
        <a:spcAft>
          <a:spcPct val="0"/>
        </a:spcAft>
        <a:buClr>
          <a:srgbClr val="151C77"/>
        </a:buClr>
        <a:buSzPct val="80000"/>
        <a:buFont typeface="Wingdings" pitchFamily="2" charset="2"/>
        <a:buChar char="n"/>
        <a:defRPr sz="1500" b="1">
          <a:solidFill>
            <a:schemeClr val="tx1"/>
          </a:solidFill>
          <a:latin typeface="+mn-lt"/>
        </a:defRPr>
      </a:lvl3pPr>
      <a:lvl4pPr marL="1200150" indent="-171450" algn="l" rtl="0" eaLnBrk="0" fontAlgn="base" hangingPunct="0">
        <a:spcBef>
          <a:spcPct val="20000"/>
        </a:spcBef>
        <a:spcAft>
          <a:spcPct val="0"/>
        </a:spcAft>
        <a:buClr>
          <a:srgbClr val="151C77"/>
        </a:buClr>
        <a:buSzPct val="80000"/>
        <a:buFont typeface="Wingdings" pitchFamily="2" charset="2"/>
        <a:buChar char="n"/>
        <a:defRPr sz="1500" b="1">
          <a:solidFill>
            <a:schemeClr val="tx1"/>
          </a:solidFill>
          <a:latin typeface="+mn-lt"/>
        </a:defRPr>
      </a:lvl4pPr>
      <a:lvl5pPr marL="1543050" indent="-171450" algn="l" rtl="0" eaLnBrk="0" fontAlgn="base" hangingPunct="0">
        <a:spcBef>
          <a:spcPct val="20000"/>
        </a:spcBef>
        <a:spcAft>
          <a:spcPct val="0"/>
        </a:spcAft>
        <a:buClr>
          <a:srgbClr val="003399"/>
        </a:buClr>
        <a:buSzPct val="80000"/>
        <a:buFont typeface="Wingdings" pitchFamily="2" charset="2"/>
        <a:buChar char="n"/>
        <a:defRPr sz="1500">
          <a:solidFill>
            <a:schemeClr val="tx1"/>
          </a:solidFill>
          <a:latin typeface="+mn-lt"/>
        </a:defRPr>
      </a:lvl5pPr>
      <a:lvl6pPr marL="1885950" indent="-171450" algn="l" rtl="0" eaLnBrk="0" fontAlgn="base" hangingPunct="0">
        <a:spcBef>
          <a:spcPct val="20000"/>
        </a:spcBef>
        <a:spcAft>
          <a:spcPct val="0"/>
        </a:spcAft>
        <a:buClr>
          <a:srgbClr val="003399"/>
        </a:buClr>
        <a:buSzPct val="80000"/>
        <a:buFont typeface="Wingdings" pitchFamily="2" charset="2"/>
        <a:buChar char="n"/>
        <a:defRPr sz="1500">
          <a:solidFill>
            <a:schemeClr val="tx1"/>
          </a:solidFill>
          <a:latin typeface="+mn-lt"/>
        </a:defRPr>
      </a:lvl6pPr>
      <a:lvl7pPr marL="2228850" indent="-171450" algn="l" rtl="0" eaLnBrk="0" fontAlgn="base" hangingPunct="0">
        <a:spcBef>
          <a:spcPct val="20000"/>
        </a:spcBef>
        <a:spcAft>
          <a:spcPct val="0"/>
        </a:spcAft>
        <a:buClr>
          <a:srgbClr val="003399"/>
        </a:buClr>
        <a:buSzPct val="80000"/>
        <a:buFont typeface="Wingdings" pitchFamily="2" charset="2"/>
        <a:buChar char="n"/>
        <a:defRPr sz="1500">
          <a:solidFill>
            <a:schemeClr val="tx1"/>
          </a:solidFill>
          <a:latin typeface="+mn-lt"/>
        </a:defRPr>
      </a:lvl7pPr>
      <a:lvl8pPr marL="2571750" indent="-171450" algn="l" rtl="0" eaLnBrk="0" fontAlgn="base" hangingPunct="0">
        <a:spcBef>
          <a:spcPct val="20000"/>
        </a:spcBef>
        <a:spcAft>
          <a:spcPct val="0"/>
        </a:spcAft>
        <a:buClr>
          <a:srgbClr val="003399"/>
        </a:buClr>
        <a:buSzPct val="80000"/>
        <a:buFont typeface="Wingdings" pitchFamily="2" charset="2"/>
        <a:buChar char="n"/>
        <a:defRPr sz="1500">
          <a:solidFill>
            <a:schemeClr val="tx1"/>
          </a:solidFill>
          <a:latin typeface="+mn-lt"/>
        </a:defRPr>
      </a:lvl8pPr>
      <a:lvl9pPr marL="2914650" indent="-171450" algn="l" rtl="0" eaLnBrk="0" fontAlgn="base" hangingPunct="0">
        <a:spcBef>
          <a:spcPct val="20000"/>
        </a:spcBef>
        <a:spcAft>
          <a:spcPct val="0"/>
        </a:spcAft>
        <a:buClr>
          <a:srgbClr val="003399"/>
        </a:buClr>
        <a:buSzPct val="80000"/>
        <a:buFont typeface="Wingdings" pitchFamily="2" charset="2"/>
        <a:buChar char="n"/>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34500" name="Line 4"/>
          <p:cNvSpPr>
            <a:spLocks noChangeShapeType="1"/>
          </p:cNvSpPr>
          <p:nvPr/>
        </p:nvSpPr>
        <p:spPr bwMode="auto">
          <a:xfrm flipV="1">
            <a:off x="273050" y="6451600"/>
            <a:ext cx="8607425" cy="0"/>
          </a:xfrm>
          <a:prstGeom prst="line">
            <a:avLst/>
          </a:prstGeom>
          <a:noFill/>
          <a:ln w="57150">
            <a:solidFill>
              <a:srgbClr val="0C2D83"/>
            </a:solidFill>
            <a:round/>
            <a:headEnd/>
            <a:tailEnd/>
          </a:ln>
          <a:effectLst/>
        </p:spPr>
        <p:txBody>
          <a:bodyPr wrap="none" anchor="ctr"/>
          <a:lstStyle/>
          <a:p>
            <a:pPr defTabSz="914400" eaLnBrk="0" fontAlgn="base" hangingPunct="0">
              <a:spcBef>
                <a:spcPct val="0"/>
              </a:spcBef>
              <a:spcAft>
                <a:spcPct val="0"/>
              </a:spcAft>
              <a:defRPr/>
            </a:pPr>
            <a:endParaRPr lang="en-US" dirty="0">
              <a:solidFill>
                <a:srgbClr val="000000"/>
              </a:solidFill>
              <a:latin typeface="Times New Roman" pitchFamily="18" charset="0"/>
              <a:cs typeface="Arial" charset="0"/>
            </a:endParaRPr>
          </a:p>
        </p:txBody>
      </p:sp>
      <p:sp>
        <p:nvSpPr>
          <p:cNvPr id="234501" name="Line 5"/>
          <p:cNvSpPr>
            <a:spLocks noChangeShapeType="1"/>
          </p:cNvSpPr>
          <p:nvPr/>
        </p:nvSpPr>
        <p:spPr bwMode="auto">
          <a:xfrm>
            <a:off x="250825" y="1231900"/>
            <a:ext cx="8512175" cy="0"/>
          </a:xfrm>
          <a:prstGeom prst="line">
            <a:avLst/>
          </a:prstGeom>
          <a:noFill/>
          <a:ln w="57150">
            <a:solidFill>
              <a:srgbClr val="0C2D83"/>
            </a:solidFill>
            <a:round/>
            <a:headEnd/>
            <a:tailEnd/>
          </a:ln>
          <a:effectLst/>
        </p:spPr>
        <p:txBody>
          <a:bodyPr wrap="none" anchor="ctr"/>
          <a:lstStyle/>
          <a:p>
            <a:pPr defTabSz="914400" eaLnBrk="0" fontAlgn="base" hangingPunct="0">
              <a:spcBef>
                <a:spcPct val="0"/>
              </a:spcBef>
              <a:spcAft>
                <a:spcPct val="0"/>
              </a:spcAft>
              <a:defRPr/>
            </a:pPr>
            <a:endParaRPr lang="en-US" dirty="0">
              <a:solidFill>
                <a:srgbClr val="000000"/>
              </a:solidFill>
              <a:latin typeface="Times New Roman" pitchFamily="18" charset="0"/>
              <a:cs typeface="Arial" charset="0"/>
            </a:endParaRPr>
          </a:p>
        </p:txBody>
      </p:sp>
      <p:sp>
        <p:nvSpPr>
          <p:cNvPr id="1029" name="Rectangle 6"/>
          <p:cNvSpPr>
            <a:spLocks noGrp="1" noChangeArrowheads="1"/>
          </p:cNvSpPr>
          <p:nvPr>
            <p:ph type="body" idx="1"/>
          </p:nvPr>
        </p:nvSpPr>
        <p:spPr bwMode="auto">
          <a:xfrm>
            <a:off x="276225" y="1504950"/>
            <a:ext cx="8397875" cy="4743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0"/>
            <a:r>
              <a:rPr lang="en-US"/>
              <a:t>2nd Bullet</a:t>
            </a:r>
          </a:p>
        </p:txBody>
      </p:sp>
      <p:sp>
        <p:nvSpPr>
          <p:cNvPr id="1030" name="Rectangle 13"/>
          <p:cNvSpPr>
            <a:spLocks noGrp="1" noChangeArrowheads="1"/>
          </p:cNvSpPr>
          <p:nvPr>
            <p:ph type="title"/>
          </p:nvPr>
        </p:nvSpPr>
        <p:spPr bwMode="auto">
          <a:xfrm>
            <a:off x="1457325" y="131763"/>
            <a:ext cx="7332663" cy="10112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1" name="Picture 5" descr="ACC Shield"/>
          <p:cNvPicPr>
            <a:picLocks noChangeAspect="1" noChangeArrowheads="1"/>
          </p:cNvPicPr>
          <p:nvPr userDrawn="1"/>
        </p:nvPicPr>
        <p:blipFill>
          <a:blip r:embed="rId14" cstate="print"/>
          <a:srcRect/>
          <a:stretch>
            <a:fillRect/>
          </a:stretch>
        </p:blipFill>
        <p:spPr bwMode="auto">
          <a:xfrm>
            <a:off x="225425" y="153919"/>
            <a:ext cx="993775" cy="1010191"/>
          </a:xfrm>
          <a:prstGeom prst="rect">
            <a:avLst/>
          </a:prstGeom>
          <a:noFill/>
          <a:effectLst>
            <a:outerShdw dist="35921" dir="2700000" algn="ctr" rotWithShape="0">
              <a:schemeClr val="bg2"/>
            </a:outerShdw>
          </a:effectLst>
        </p:spPr>
      </p:pic>
      <p:pic>
        <p:nvPicPr>
          <p:cNvPr id="12" name="Picture 9" descr="MDG_Patch"/>
          <p:cNvPicPr>
            <a:picLocks noChangeAspect="1" noChangeArrowheads="1"/>
          </p:cNvPicPr>
          <p:nvPr userDrawn="1"/>
        </p:nvPicPr>
        <p:blipFill>
          <a:blip r:embed="rId15" cstate="print"/>
          <a:srcRect/>
          <a:stretch>
            <a:fillRect/>
          </a:stretch>
        </p:blipFill>
        <p:spPr bwMode="auto">
          <a:xfrm>
            <a:off x="7780338" y="187125"/>
            <a:ext cx="1009650" cy="1000325"/>
          </a:xfrm>
          <a:prstGeom prst="rect">
            <a:avLst/>
          </a:prstGeom>
          <a:noFill/>
          <a:ln w="9525">
            <a:noFill/>
            <a:miter lim="800000"/>
            <a:headEnd/>
            <a:tailEnd/>
          </a:ln>
        </p:spPr>
      </p:pic>
    </p:spTree>
    <p:extLst>
      <p:ext uri="{BB962C8B-B14F-4D97-AF65-F5344CB8AC3E}">
        <p14:creationId xmlns:p14="http://schemas.microsoft.com/office/powerpoint/2010/main" val="32363872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sldNum="0" hdr="0" ftr="0" dt="0"/>
  <p:txStyles>
    <p:titleStyle>
      <a:lvl1pPr algn="r" rtl="0" eaLnBrk="0" fontAlgn="base" hangingPunct="0">
        <a:spcBef>
          <a:spcPct val="0"/>
        </a:spcBef>
        <a:spcAft>
          <a:spcPct val="0"/>
        </a:spcAft>
        <a:defRPr sz="3600" b="1" i="1">
          <a:solidFill>
            <a:srgbClr val="151C77"/>
          </a:solidFill>
          <a:latin typeface="+mj-lt"/>
          <a:ea typeface="+mj-ea"/>
          <a:cs typeface="+mj-cs"/>
        </a:defRPr>
      </a:lvl1pPr>
      <a:lvl2pPr algn="r" rtl="0" eaLnBrk="0" fontAlgn="base" hangingPunct="0">
        <a:spcBef>
          <a:spcPct val="0"/>
        </a:spcBef>
        <a:spcAft>
          <a:spcPct val="0"/>
        </a:spcAft>
        <a:defRPr sz="3600" b="1" i="1">
          <a:solidFill>
            <a:srgbClr val="151C77"/>
          </a:solidFill>
          <a:latin typeface="Arial" charset="0"/>
        </a:defRPr>
      </a:lvl2pPr>
      <a:lvl3pPr algn="r" rtl="0" eaLnBrk="0" fontAlgn="base" hangingPunct="0">
        <a:spcBef>
          <a:spcPct val="0"/>
        </a:spcBef>
        <a:spcAft>
          <a:spcPct val="0"/>
        </a:spcAft>
        <a:defRPr sz="3600" b="1" i="1">
          <a:solidFill>
            <a:srgbClr val="151C77"/>
          </a:solidFill>
          <a:latin typeface="Arial" charset="0"/>
        </a:defRPr>
      </a:lvl3pPr>
      <a:lvl4pPr algn="r" rtl="0" eaLnBrk="0" fontAlgn="base" hangingPunct="0">
        <a:spcBef>
          <a:spcPct val="0"/>
        </a:spcBef>
        <a:spcAft>
          <a:spcPct val="0"/>
        </a:spcAft>
        <a:defRPr sz="3600" b="1" i="1">
          <a:solidFill>
            <a:srgbClr val="151C77"/>
          </a:solidFill>
          <a:latin typeface="Arial" charset="0"/>
        </a:defRPr>
      </a:lvl4pPr>
      <a:lvl5pPr algn="r" rtl="0" eaLnBrk="0" fontAlgn="base" hangingPunct="0">
        <a:spcBef>
          <a:spcPct val="0"/>
        </a:spcBef>
        <a:spcAft>
          <a:spcPct val="0"/>
        </a:spcAft>
        <a:defRPr sz="3600" b="1" i="1">
          <a:solidFill>
            <a:srgbClr val="151C77"/>
          </a:solidFill>
          <a:latin typeface="Arial" charset="0"/>
        </a:defRPr>
      </a:lvl5pPr>
      <a:lvl6pPr marL="457200" algn="r" rtl="0" eaLnBrk="0" fontAlgn="base" hangingPunct="0">
        <a:spcBef>
          <a:spcPct val="0"/>
        </a:spcBef>
        <a:spcAft>
          <a:spcPct val="0"/>
        </a:spcAft>
        <a:defRPr sz="3600" b="1" i="1">
          <a:solidFill>
            <a:srgbClr val="151C77"/>
          </a:solidFill>
          <a:latin typeface="Arial" charset="0"/>
        </a:defRPr>
      </a:lvl6pPr>
      <a:lvl7pPr marL="914400" algn="r" rtl="0" eaLnBrk="0" fontAlgn="base" hangingPunct="0">
        <a:spcBef>
          <a:spcPct val="0"/>
        </a:spcBef>
        <a:spcAft>
          <a:spcPct val="0"/>
        </a:spcAft>
        <a:defRPr sz="3600" b="1" i="1">
          <a:solidFill>
            <a:srgbClr val="151C77"/>
          </a:solidFill>
          <a:latin typeface="Arial" charset="0"/>
        </a:defRPr>
      </a:lvl7pPr>
      <a:lvl8pPr marL="1371600" algn="r" rtl="0" eaLnBrk="0" fontAlgn="base" hangingPunct="0">
        <a:spcBef>
          <a:spcPct val="0"/>
        </a:spcBef>
        <a:spcAft>
          <a:spcPct val="0"/>
        </a:spcAft>
        <a:defRPr sz="3600" b="1" i="1">
          <a:solidFill>
            <a:srgbClr val="151C77"/>
          </a:solidFill>
          <a:latin typeface="Arial" charset="0"/>
        </a:defRPr>
      </a:lvl8pPr>
      <a:lvl9pPr marL="1828800" algn="r" rtl="0" eaLnBrk="0" fontAlgn="base" hangingPunct="0">
        <a:spcBef>
          <a:spcPct val="0"/>
        </a:spcBef>
        <a:spcAft>
          <a:spcPct val="0"/>
        </a:spcAft>
        <a:defRPr sz="3600" b="1" i="1">
          <a:solidFill>
            <a:srgbClr val="151C77"/>
          </a:solidFill>
          <a:latin typeface="Arial" charset="0"/>
        </a:defRPr>
      </a:lvl9pPr>
    </p:titleStyle>
    <p:bodyStyle>
      <a:lvl1pPr marL="285750" indent="-285750" algn="l" rtl="0" eaLnBrk="0" fontAlgn="base" hangingPunct="0">
        <a:spcBef>
          <a:spcPct val="2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0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0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0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base">
              <a:spcBef>
                <a:spcPct val="0"/>
              </a:spcBef>
              <a:spcAft>
                <a:spcPct val="0"/>
              </a:spcAft>
            </a:pPr>
            <a:endParaRPr lang="en-US" dirty="0">
              <a:solidFill>
                <a:prstClr val="black">
                  <a:tint val="75000"/>
                </a:prstClr>
              </a:solidFill>
              <a:latin typeface="Times New Roman" pitchFamily="18" charset="0"/>
              <a:cs typeface="Arial" charset="0"/>
            </a:endParaRPr>
          </a:p>
        </p:txBody>
      </p:sp>
      <p:sp>
        <p:nvSpPr>
          <p:cNvPr id="5" name="Footer Placeholder 4"/>
          <p:cNvSpPr>
            <a:spLocks noGrp="1"/>
          </p:cNvSpPr>
          <p:nvPr>
            <p:ph type="ftr" sz="quarter" idx="3"/>
          </p:nvPr>
        </p:nvSpPr>
        <p:spPr>
          <a:xfrm>
            <a:off x="2895600" y="6356350"/>
            <a:ext cx="35814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914400" fontAlgn="base">
              <a:spcBef>
                <a:spcPct val="0"/>
              </a:spcBef>
              <a:spcAft>
                <a:spcPct val="0"/>
              </a:spcAft>
            </a:pPr>
            <a:endParaRPr lang="en-US" dirty="0">
              <a:solidFill>
                <a:prstClr val="black">
                  <a:tint val="75000"/>
                </a:prstClr>
              </a:solidFill>
              <a:latin typeface="Times New Roman" pitchFamily="18" charset="0"/>
              <a:cs typeface="Arial" charset="0"/>
            </a:endParaRPr>
          </a:p>
        </p:txBody>
      </p:sp>
    </p:spTree>
    <p:extLst>
      <p:ext uri="{BB962C8B-B14F-4D97-AF65-F5344CB8AC3E}">
        <p14:creationId xmlns:p14="http://schemas.microsoft.com/office/powerpoint/2010/main" val="209486567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BC05BD-74F7-EA41-999E-9FEFF0EFE82A}"/>
              </a:ext>
            </a:extLst>
          </p:cNvPr>
          <p:cNvSpPr>
            <a:spLocks noGrp="1"/>
          </p:cNvSpPr>
          <p:nvPr>
            <p:ph type="title"/>
          </p:nvPr>
        </p:nvSpPr>
        <p:spPr>
          <a:xfrm>
            <a:off x="628650" y="24241"/>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E7EC4452-135A-B34C-BA71-799506FDA25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B65B4B6C-6843-5440-92AF-1B7D21206C35}" type="datetime1">
              <a:rPr lang="en-US" smtClean="0">
                <a:solidFill>
                  <a:srgbClr val="000000">
                    <a:tint val="75000"/>
                  </a:srgbClr>
                </a:solidFill>
              </a:rPr>
              <a:pPr defTabSz="685800"/>
              <a:t>4/24/2023</a:t>
            </a:fld>
            <a:endParaRPr lang="en-US">
              <a:solidFill>
                <a:srgbClr val="000000">
                  <a:tint val="75000"/>
                </a:srgbClr>
              </a:solidFill>
            </a:endParaRPr>
          </a:p>
        </p:txBody>
      </p:sp>
      <p:sp>
        <p:nvSpPr>
          <p:cNvPr id="5" name="Footer Placeholder 4">
            <a:extLst>
              <a:ext uri="{FF2B5EF4-FFF2-40B4-BE49-F238E27FC236}">
                <a16:creationId xmlns:a16="http://schemas.microsoft.com/office/drawing/2014/main" id="{61032039-1230-F440-8F02-C1C10CBD394D}"/>
              </a:ext>
            </a:extLst>
          </p:cNvPr>
          <p:cNvSpPr>
            <a:spLocks noGrp="1"/>
          </p:cNvSpPr>
          <p:nvPr>
            <p:ph type="ftr" sz="quarter" idx="3"/>
          </p:nvPr>
        </p:nvSpPr>
        <p:spPr>
          <a:xfrm>
            <a:off x="0" y="6356351"/>
            <a:ext cx="9144000" cy="365125"/>
          </a:xfrm>
          <a:prstGeom prst="rect">
            <a:avLst/>
          </a:prstGeom>
        </p:spPr>
        <p:txBody>
          <a:bodyPr vert="horz" lIns="91440" tIns="45720" rIns="91440" bIns="45720" rtlCol="0" anchor="ctr"/>
          <a:lstStyle>
            <a:lvl1pPr algn="ctr">
              <a:defRPr lang="en-US"/>
            </a:lvl1pPr>
          </a:lstStyle>
          <a:p>
            <a:pPr defTabSz="685800"/>
            <a:endParaRPr lang="en-US">
              <a:solidFill>
                <a:srgbClr val="000000"/>
              </a:solidFill>
            </a:endParaRPr>
          </a:p>
        </p:txBody>
      </p:sp>
      <p:sp>
        <p:nvSpPr>
          <p:cNvPr id="6" name="Slide Number Placeholder 5">
            <a:extLst>
              <a:ext uri="{FF2B5EF4-FFF2-40B4-BE49-F238E27FC236}">
                <a16:creationId xmlns:a16="http://schemas.microsoft.com/office/drawing/2014/main" id="{C9BA5AFF-5C41-ED44-A199-E248638A258E}"/>
              </a:ext>
            </a:extLst>
          </p:cNvPr>
          <p:cNvSpPr>
            <a:spLocks noGrp="1"/>
          </p:cNvSpPr>
          <p:nvPr>
            <p:ph type="sldNum" sz="quarter" idx="4"/>
          </p:nvPr>
        </p:nvSpPr>
        <p:spPr>
          <a:xfrm>
            <a:off x="6457951" y="6356351"/>
            <a:ext cx="1771650" cy="365125"/>
          </a:xfrm>
          <a:prstGeom prst="rect">
            <a:avLst/>
          </a:prstGeom>
        </p:spPr>
        <p:txBody>
          <a:bodyPr vert="horz" lIns="91440" tIns="45720" rIns="91440" bIns="45720" rtlCol="0" anchor="ctr"/>
          <a:lstStyle>
            <a:lvl1pPr algn="r">
              <a:defRPr sz="900">
                <a:solidFill>
                  <a:schemeClr val="bg1"/>
                </a:solidFill>
              </a:defRPr>
            </a:lvl1pPr>
          </a:lstStyle>
          <a:p>
            <a:pPr defTabSz="685800"/>
            <a:fld id="{6B16CC60-0A6D-B044-9C01-0B5E972F3441}" type="slidenum">
              <a:rPr lang="en-US" smtClean="0">
                <a:solidFill>
                  <a:srgbClr val="FFFFFF"/>
                </a:solidFill>
              </a:rPr>
              <a:pPr defTabSz="685800"/>
              <a:t>‹#›</a:t>
            </a:fld>
            <a:endParaRPr lang="en-US">
              <a:solidFill>
                <a:srgbClr val="FFFFFF"/>
              </a:solidFill>
            </a:endParaRPr>
          </a:p>
        </p:txBody>
      </p:sp>
      <p:cxnSp>
        <p:nvCxnSpPr>
          <p:cNvPr id="8" name="Straight Connector 7">
            <a:extLst>
              <a:ext uri="{FF2B5EF4-FFF2-40B4-BE49-F238E27FC236}">
                <a16:creationId xmlns:a16="http://schemas.microsoft.com/office/drawing/2014/main" id="{F1F65043-BD6A-CA4F-815A-1659522A50A0}"/>
              </a:ext>
            </a:extLst>
          </p:cNvPr>
          <p:cNvCxnSpPr>
            <a:cxnSpLocks/>
          </p:cNvCxnSpPr>
          <p:nvPr userDrawn="1"/>
        </p:nvCxnSpPr>
        <p:spPr>
          <a:xfrm>
            <a:off x="0" y="1159740"/>
            <a:ext cx="9144000" cy="0"/>
          </a:xfrm>
          <a:prstGeom prst="line">
            <a:avLst/>
          </a:prstGeom>
          <a:ln w="50800">
            <a:solidFill>
              <a:srgbClr val="77243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9357269"/>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 id="2147483781" r:id="rId20"/>
    <p:sldLayoutId id="2147483782" r:id="rId21"/>
    <p:sldLayoutId id="2147483783" r:id="rId22"/>
    <p:sldLayoutId id="2147483784" r:id="rId23"/>
    <p:sldLayoutId id="2147483785" r:id="rId24"/>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BC05BD-74F7-EA41-999E-9FEFF0EFE82A}"/>
              </a:ext>
            </a:extLst>
          </p:cNvPr>
          <p:cNvSpPr>
            <a:spLocks noGrp="1"/>
          </p:cNvSpPr>
          <p:nvPr>
            <p:ph type="title"/>
          </p:nvPr>
        </p:nvSpPr>
        <p:spPr>
          <a:xfrm>
            <a:off x="628650" y="24241"/>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E7EC4452-135A-B34C-BA71-799506FDA25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B65B4B6C-6843-5440-92AF-1B7D21206C35}" type="datetime1">
              <a:rPr lang="en-US" smtClean="0">
                <a:solidFill>
                  <a:srgbClr val="000000">
                    <a:tint val="75000"/>
                  </a:srgbClr>
                </a:solidFill>
              </a:rPr>
              <a:pPr defTabSz="685800"/>
              <a:t>4/24/2023</a:t>
            </a:fld>
            <a:endParaRPr lang="en-US">
              <a:solidFill>
                <a:srgbClr val="000000">
                  <a:tint val="75000"/>
                </a:srgbClr>
              </a:solidFill>
            </a:endParaRPr>
          </a:p>
        </p:txBody>
      </p:sp>
      <p:sp>
        <p:nvSpPr>
          <p:cNvPr id="5" name="Footer Placeholder 4">
            <a:extLst>
              <a:ext uri="{FF2B5EF4-FFF2-40B4-BE49-F238E27FC236}">
                <a16:creationId xmlns:a16="http://schemas.microsoft.com/office/drawing/2014/main" id="{61032039-1230-F440-8F02-C1C10CBD394D}"/>
              </a:ext>
            </a:extLst>
          </p:cNvPr>
          <p:cNvSpPr>
            <a:spLocks noGrp="1"/>
          </p:cNvSpPr>
          <p:nvPr>
            <p:ph type="ftr" sz="quarter" idx="3"/>
          </p:nvPr>
        </p:nvSpPr>
        <p:spPr>
          <a:xfrm>
            <a:off x="0" y="6356351"/>
            <a:ext cx="9144000" cy="365125"/>
          </a:xfrm>
          <a:prstGeom prst="rect">
            <a:avLst/>
          </a:prstGeom>
        </p:spPr>
        <p:txBody>
          <a:bodyPr vert="horz" lIns="91440" tIns="45720" rIns="91440" bIns="45720" rtlCol="0" anchor="ctr"/>
          <a:lstStyle>
            <a:lvl1pPr algn="ctr">
              <a:defRPr lang="en-US"/>
            </a:lvl1pPr>
          </a:lstStyle>
          <a:p>
            <a:pPr defTabSz="685800"/>
            <a:endParaRPr lang="en-US">
              <a:solidFill>
                <a:srgbClr val="000000"/>
              </a:solidFill>
            </a:endParaRPr>
          </a:p>
        </p:txBody>
      </p:sp>
      <p:sp>
        <p:nvSpPr>
          <p:cNvPr id="6" name="Slide Number Placeholder 5">
            <a:extLst>
              <a:ext uri="{FF2B5EF4-FFF2-40B4-BE49-F238E27FC236}">
                <a16:creationId xmlns:a16="http://schemas.microsoft.com/office/drawing/2014/main" id="{C9BA5AFF-5C41-ED44-A199-E248638A258E}"/>
              </a:ext>
            </a:extLst>
          </p:cNvPr>
          <p:cNvSpPr>
            <a:spLocks noGrp="1"/>
          </p:cNvSpPr>
          <p:nvPr>
            <p:ph type="sldNum" sz="quarter" idx="4"/>
          </p:nvPr>
        </p:nvSpPr>
        <p:spPr>
          <a:xfrm>
            <a:off x="6457951" y="6356351"/>
            <a:ext cx="1771650" cy="365125"/>
          </a:xfrm>
          <a:prstGeom prst="rect">
            <a:avLst/>
          </a:prstGeom>
        </p:spPr>
        <p:txBody>
          <a:bodyPr vert="horz" lIns="91440" tIns="45720" rIns="91440" bIns="45720" rtlCol="0" anchor="ctr"/>
          <a:lstStyle>
            <a:lvl1pPr algn="r">
              <a:defRPr sz="900">
                <a:solidFill>
                  <a:schemeClr val="bg1"/>
                </a:solidFill>
              </a:defRPr>
            </a:lvl1pPr>
          </a:lstStyle>
          <a:p>
            <a:pPr defTabSz="685800"/>
            <a:fld id="{6B16CC60-0A6D-B044-9C01-0B5E972F3441}" type="slidenum">
              <a:rPr lang="en-US" smtClean="0">
                <a:solidFill>
                  <a:srgbClr val="FFFFFF"/>
                </a:solidFill>
              </a:rPr>
              <a:pPr defTabSz="685800"/>
              <a:t>‹#›</a:t>
            </a:fld>
            <a:endParaRPr lang="en-US">
              <a:solidFill>
                <a:srgbClr val="FFFFFF"/>
              </a:solidFill>
            </a:endParaRPr>
          </a:p>
        </p:txBody>
      </p:sp>
      <p:cxnSp>
        <p:nvCxnSpPr>
          <p:cNvPr id="8" name="Straight Connector 7">
            <a:extLst>
              <a:ext uri="{FF2B5EF4-FFF2-40B4-BE49-F238E27FC236}">
                <a16:creationId xmlns:a16="http://schemas.microsoft.com/office/drawing/2014/main" id="{F1F65043-BD6A-CA4F-815A-1659522A50A0}"/>
              </a:ext>
            </a:extLst>
          </p:cNvPr>
          <p:cNvCxnSpPr>
            <a:cxnSpLocks/>
          </p:cNvCxnSpPr>
          <p:nvPr userDrawn="1"/>
        </p:nvCxnSpPr>
        <p:spPr>
          <a:xfrm>
            <a:off x="0" y="1159740"/>
            <a:ext cx="9144000" cy="0"/>
          </a:xfrm>
          <a:prstGeom prst="line">
            <a:avLst/>
          </a:prstGeom>
          <a:ln w="50800">
            <a:solidFill>
              <a:srgbClr val="77243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4435929"/>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 id="2147483804" r:id="rId18"/>
    <p:sldLayoutId id="2147483805" r:id="rId19"/>
    <p:sldLayoutId id="2147483806" r:id="rId20"/>
    <p:sldLayoutId id="2147483807" r:id="rId2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hyperlink" Target="https://www.tricare.mil/About/Region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www.tricare.mil/Costs/POS" TargetMode="External"/><Relationship Id="rId4" Type="http://schemas.openxmlformats.org/officeDocument/2006/relationships/hyperlink" Target="https://www.tricare.mil/HealthWellness/Preventive"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telemynd.com/" TargetMode="External"/><Relationship Id="rId2" Type="http://schemas.openxmlformats.org/officeDocument/2006/relationships/hyperlink" Target="http://www.goperspecta.com/VPD/HumanaMilitary/public/ProviderSearch/Main" TargetMode="External"/><Relationship Id="rId1" Type="http://schemas.openxmlformats.org/officeDocument/2006/relationships/slideLayout" Target="../slideLayouts/slideLayout2.xml"/><Relationship Id="rId4" Type="http://schemas.openxmlformats.org/officeDocument/2006/relationships/hyperlink" Target="https://tricare.mil/HealthWellness/Preventive"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myaccess.dmdc.osd.mil/identitymanagement/authenticate.do?execution=e1s1" TargetMode="External"/><Relationship Id="rId2" Type="http://schemas.openxmlformats.org/officeDocument/2006/relationships/hyperlink" Target="https://www.health.mil/Military-Health-Topics/MHS-Transformation/MHS-GENESIS" TargetMode="Externa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hyperlink" Target="https://www.fehrm.gov/images/fehrm-fact-sheet.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hyperlink" Target="https://www.dvidshub.net/news/406503/heres-retrieve-old-medical-records-after-move-mhs-genesis" TargetMode="External"/><Relationship Id="rId4" Type="http://schemas.openxmlformats.org/officeDocument/2006/relationships/hyperlink" Target="https://www.health.mil/Military-Health-Topics/Technology/Joint-HIE"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hyperlink" Target="https://www.tricare.mil/DEER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hyperlink" Target="https://myaccess.dmdc.osd.mil/identitymanagement/authenticate.do?execution=e1s1"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9DC0-BD2E-4112-B6BC-B7388D99068F}"/>
              </a:ext>
            </a:extLst>
          </p:cNvPr>
          <p:cNvSpPr>
            <a:spLocks noGrp="1"/>
          </p:cNvSpPr>
          <p:nvPr>
            <p:ph type="ctrTitle" idx="4294967295"/>
          </p:nvPr>
        </p:nvSpPr>
        <p:spPr>
          <a:xfrm>
            <a:off x="5348175" y="380240"/>
            <a:ext cx="3348149" cy="3277360"/>
          </a:xfrm>
          <a:prstGeom prst="rect">
            <a:avLst/>
          </a:prstGeom>
        </p:spPr>
        <p:txBody>
          <a:bodyPr/>
          <a:lstStyle/>
          <a:p>
            <a:r>
              <a:rPr lang="en-US" sz="2800" b="1" dirty="0">
                <a:solidFill>
                  <a:schemeClr val="bg1"/>
                </a:solidFill>
                <a:latin typeface="Lucida Bright" panose="02040602050505020304" pitchFamily="18" charset="0"/>
              </a:rPr>
              <a:t> </a:t>
            </a:r>
            <a:br>
              <a:rPr lang="en-US" sz="2800" b="1" dirty="0">
                <a:solidFill>
                  <a:schemeClr val="bg1"/>
                </a:solidFill>
                <a:latin typeface="Lucida Bright" panose="02040602050505020304" pitchFamily="18" charset="0"/>
              </a:rPr>
            </a:br>
            <a:r>
              <a:rPr lang="en-US" sz="2800" b="1" dirty="0">
                <a:solidFill>
                  <a:schemeClr val="bg1"/>
                </a:solidFill>
                <a:latin typeface="Lucida Bright" panose="02040602050505020304" pitchFamily="18" charset="0"/>
              </a:rPr>
              <a:t>Intro to MHS GENESIS</a:t>
            </a:r>
            <a:br>
              <a:rPr lang="en-US" sz="2800" b="1" dirty="0">
                <a:solidFill>
                  <a:schemeClr val="bg1"/>
                </a:solidFill>
                <a:latin typeface="Lucida Bright" panose="02040602050505020304" pitchFamily="18" charset="0"/>
              </a:rPr>
            </a:br>
            <a:br>
              <a:rPr lang="en-US" sz="2800" b="1" dirty="0">
                <a:solidFill>
                  <a:schemeClr val="bg1"/>
                </a:solidFill>
                <a:latin typeface="Lucida Bright" panose="02040602050505020304" pitchFamily="18" charset="0"/>
              </a:rPr>
            </a:br>
            <a:r>
              <a:rPr lang="en-US" sz="2800" b="1" dirty="0">
                <a:solidFill>
                  <a:schemeClr val="bg1"/>
                </a:solidFill>
                <a:latin typeface="Lucida Bright" panose="02040602050505020304" pitchFamily="18" charset="0"/>
              </a:rPr>
              <a:t>Town Hall</a:t>
            </a:r>
            <a:br>
              <a:rPr lang="en-US" sz="2800" b="1" dirty="0">
                <a:solidFill>
                  <a:schemeClr val="bg1"/>
                </a:solidFill>
                <a:latin typeface="Lucida Bright" panose="02040602050505020304" pitchFamily="18" charset="0"/>
              </a:rPr>
            </a:br>
            <a:endParaRPr lang="en-US" sz="2800" b="1" dirty="0">
              <a:solidFill>
                <a:schemeClr val="bg1"/>
              </a:solidFill>
              <a:latin typeface="Lucida Bright" panose="02040602050505020304" pitchFamily="18" charset="0"/>
            </a:endParaRPr>
          </a:p>
        </p:txBody>
      </p:sp>
      <p:sp>
        <p:nvSpPr>
          <p:cNvPr id="3" name="Subtitle 2">
            <a:extLst>
              <a:ext uri="{FF2B5EF4-FFF2-40B4-BE49-F238E27FC236}">
                <a16:creationId xmlns:a16="http://schemas.microsoft.com/office/drawing/2014/main" id="{CA49C983-CD7B-400A-B28F-E0D0DD4ABB91}"/>
              </a:ext>
            </a:extLst>
          </p:cNvPr>
          <p:cNvSpPr>
            <a:spLocks noGrp="1"/>
          </p:cNvSpPr>
          <p:nvPr>
            <p:ph type="subTitle" idx="4294967295"/>
          </p:nvPr>
        </p:nvSpPr>
        <p:spPr>
          <a:xfrm>
            <a:off x="6409945" y="4153129"/>
            <a:ext cx="2158364" cy="447448"/>
          </a:xfrm>
          <a:prstGeom prst="rect">
            <a:avLst/>
          </a:prstGeom>
        </p:spPr>
        <p:txBody>
          <a:bodyPr/>
          <a:lstStyle/>
          <a:p>
            <a:pPr marL="0" lvl="0" indent="0" defTabSz="457200">
              <a:lnSpc>
                <a:spcPct val="100000"/>
              </a:lnSpc>
              <a:spcBef>
                <a:spcPts val="0"/>
              </a:spcBef>
              <a:buNone/>
            </a:pPr>
            <a:r>
              <a:rPr lang="en-US" sz="2400" dirty="0">
                <a:solidFill>
                  <a:srgbClr val="02BFAC"/>
                </a:solidFill>
                <a:latin typeface="Arial Narrow" panose="020B0606020202030204" pitchFamily="34" charset="0"/>
              </a:rPr>
              <a:t>     25 APR 2023</a:t>
            </a:r>
            <a:endParaRPr lang="en-US" dirty="0"/>
          </a:p>
        </p:txBody>
      </p:sp>
    </p:spTree>
    <p:extLst>
      <p:ext uri="{BB962C8B-B14F-4D97-AF65-F5344CB8AC3E}">
        <p14:creationId xmlns:p14="http://schemas.microsoft.com/office/powerpoint/2010/main" val="12784393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31140B-8F33-42C3-6197-6F25410F9D24}"/>
              </a:ext>
            </a:extLst>
          </p:cNvPr>
          <p:cNvPicPr>
            <a:picLocks noChangeAspect="1"/>
          </p:cNvPicPr>
          <p:nvPr/>
        </p:nvPicPr>
        <p:blipFill rotWithShape="1">
          <a:blip r:embed="rId2"/>
          <a:srcRect b="10954"/>
          <a:stretch/>
        </p:blipFill>
        <p:spPr>
          <a:xfrm>
            <a:off x="0" y="1804410"/>
            <a:ext cx="3701227" cy="3060393"/>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4349AB26-80B6-5EE2-20B8-4047F13C8038}"/>
              </a:ext>
            </a:extLst>
          </p:cNvPr>
          <p:cNvPicPr>
            <a:picLocks noChangeAspect="1"/>
          </p:cNvPicPr>
          <p:nvPr/>
        </p:nvPicPr>
        <p:blipFill rotWithShape="1">
          <a:blip r:embed="rId3"/>
          <a:srcRect b="28648"/>
          <a:stretch/>
        </p:blipFill>
        <p:spPr>
          <a:xfrm>
            <a:off x="5174173" y="1815225"/>
            <a:ext cx="3969827" cy="3049578"/>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A2E566B4-0FDB-09E1-44A8-DD7489BDCCBE}"/>
              </a:ext>
            </a:extLst>
          </p:cNvPr>
          <p:cNvPicPr>
            <a:picLocks noChangeAspect="1"/>
          </p:cNvPicPr>
          <p:nvPr/>
        </p:nvPicPr>
        <p:blipFill>
          <a:blip r:embed="rId4"/>
          <a:stretch>
            <a:fillRect/>
          </a:stretch>
        </p:blipFill>
        <p:spPr>
          <a:xfrm>
            <a:off x="3824380" y="1625417"/>
            <a:ext cx="1226640" cy="1014936"/>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6D2664B3-CA52-0246-3B14-B4324E527037}"/>
              </a:ext>
            </a:extLst>
          </p:cNvPr>
          <p:cNvPicPr>
            <a:picLocks noChangeAspect="1"/>
          </p:cNvPicPr>
          <p:nvPr/>
        </p:nvPicPr>
        <p:blipFill>
          <a:blip r:embed="rId5"/>
          <a:stretch>
            <a:fillRect/>
          </a:stretch>
        </p:blipFill>
        <p:spPr>
          <a:xfrm>
            <a:off x="3824380" y="2752725"/>
            <a:ext cx="1226640" cy="1049294"/>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BE8A5EA5-DCB3-607C-2260-842679476CB1}"/>
              </a:ext>
            </a:extLst>
          </p:cNvPr>
          <p:cNvPicPr>
            <a:picLocks noChangeAspect="1"/>
          </p:cNvPicPr>
          <p:nvPr/>
        </p:nvPicPr>
        <p:blipFill>
          <a:blip r:embed="rId6"/>
          <a:stretch>
            <a:fillRect/>
          </a:stretch>
        </p:blipFill>
        <p:spPr>
          <a:xfrm>
            <a:off x="3824380" y="3914391"/>
            <a:ext cx="1269620" cy="1119833"/>
          </a:xfrm>
          <a:prstGeom prst="rect">
            <a:avLst/>
          </a:prstGeom>
          <a:ln>
            <a:noFill/>
          </a:ln>
          <a:effectLst>
            <a:outerShdw blurRad="292100" dist="139700" dir="2700000" algn="tl" rotWithShape="0">
              <a:srgbClr val="333333">
                <a:alpha val="65000"/>
              </a:srgbClr>
            </a:outerShdw>
          </a:effectLst>
        </p:spPr>
      </p:pic>
      <p:sp>
        <p:nvSpPr>
          <p:cNvPr id="17" name="Title 2">
            <a:extLst>
              <a:ext uri="{FF2B5EF4-FFF2-40B4-BE49-F238E27FC236}">
                <a16:creationId xmlns:a16="http://schemas.microsoft.com/office/drawing/2014/main" id="{E945DE99-4375-75CC-DAC9-D688C48E5FEE}"/>
              </a:ext>
            </a:extLst>
          </p:cNvPr>
          <p:cNvSpPr txBox="1">
            <a:spLocks/>
          </p:cNvSpPr>
          <p:nvPr/>
        </p:nvSpPr>
        <p:spPr bwMode="gray">
          <a:xfrm>
            <a:off x="267227" y="506316"/>
            <a:ext cx="6670021" cy="692150"/>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2400" b="1" i="0" u="none" kern="1200">
                <a:solidFill>
                  <a:schemeClr val="bg1"/>
                </a:solidFill>
                <a:latin typeface="Lucida Bright" panose="02040602050505020304"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solidFill>
                  <a:sysClr val="window" lastClr="FFFFFF"/>
                </a:solidFill>
              </a:rPr>
              <a:t>Tricare Network Urgent Care Clinics</a:t>
            </a:r>
            <a:endParaRPr kumimoji="0" lang="en-US" sz="2400" b="1" i="0" u="none" strike="noStrike" kern="1200" cap="none" spc="0" normalizeH="0" baseline="0" noProof="0" dirty="0">
              <a:ln>
                <a:noFill/>
              </a:ln>
              <a:solidFill>
                <a:sysClr val="window" lastClr="FFFFFF"/>
              </a:solidFill>
              <a:effectLst/>
              <a:uLnTx/>
              <a:uFillTx/>
              <a:latin typeface="Lucida Bright" panose="02040602050505020304" pitchFamily="18" charset="0"/>
              <a:ea typeface="+mj-ea"/>
              <a:cs typeface="+mj-cs"/>
            </a:endParaRPr>
          </a:p>
        </p:txBody>
      </p:sp>
      <p:sp>
        <p:nvSpPr>
          <p:cNvPr id="18" name="TextBox 17">
            <a:extLst>
              <a:ext uri="{FF2B5EF4-FFF2-40B4-BE49-F238E27FC236}">
                <a16:creationId xmlns:a16="http://schemas.microsoft.com/office/drawing/2014/main" id="{61381F30-066D-D983-9C22-BFF0B4638DE3}"/>
              </a:ext>
            </a:extLst>
          </p:cNvPr>
          <p:cNvSpPr txBox="1"/>
          <p:nvPr/>
        </p:nvSpPr>
        <p:spPr>
          <a:xfrm>
            <a:off x="646303" y="5753491"/>
            <a:ext cx="2367443" cy="307777"/>
          </a:xfrm>
          <a:prstGeom prst="rect">
            <a:avLst/>
          </a:prstGeom>
          <a:noFill/>
        </p:spPr>
        <p:txBody>
          <a:bodyPr wrap="none" rtlCol="0">
            <a:spAutoFit/>
          </a:bodyPr>
          <a:lstStyle/>
          <a:p>
            <a:r>
              <a:rPr lang="en-US" sz="1400" b="1" dirty="0"/>
              <a:t>Map of Tricare Network UCCs</a:t>
            </a:r>
          </a:p>
        </p:txBody>
      </p:sp>
      <p:pic>
        <p:nvPicPr>
          <p:cNvPr id="20" name="Picture 19">
            <a:extLst>
              <a:ext uri="{FF2B5EF4-FFF2-40B4-BE49-F238E27FC236}">
                <a16:creationId xmlns:a16="http://schemas.microsoft.com/office/drawing/2014/main" id="{F10FC90B-FEE5-E0E3-B870-2D43B0C9C50D}"/>
              </a:ext>
            </a:extLst>
          </p:cNvPr>
          <p:cNvPicPr>
            <a:picLocks noChangeAspect="1"/>
          </p:cNvPicPr>
          <p:nvPr/>
        </p:nvPicPr>
        <p:blipFill>
          <a:blip r:embed="rId7"/>
          <a:stretch>
            <a:fillRect/>
          </a:stretch>
        </p:blipFill>
        <p:spPr>
          <a:xfrm>
            <a:off x="3986891" y="5065166"/>
            <a:ext cx="901618" cy="887617"/>
          </a:xfrm>
          <a:prstGeom prst="rect">
            <a:avLst/>
          </a:prstGeom>
        </p:spPr>
      </p:pic>
      <p:sp>
        <p:nvSpPr>
          <p:cNvPr id="21" name="TextBox 20">
            <a:extLst>
              <a:ext uri="{FF2B5EF4-FFF2-40B4-BE49-F238E27FC236}">
                <a16:creationId xmlns:a16="http://schemas.microsoft.com/office/drawing/2014/main" id="{A8BBB5EF-804B-8D35-655F-25BF14906360}"/>
              </a:ext>
            </a:extLst>
          </p:cNvPr>
          <p:cNvSpPr txBox="1"/>
          <p:nvPr/>
        </p:nvSpPr>
        <p:spPr>
          <a:xfrm>
            <a:off x="3275468" y="5870205"/>
            <a:ext cx="2278894" cy="307777"/>
          </a:xfrm>
          <a:prstGeom prst="rect">
            <a:avLst/>
          </a:prstGeom>
          <a:noFill/>
        </p:spPr>
        <p:txBody>
          <a:bodyPr wrap="none" rtlCol="0">
            <a:spAutoFit/>
          </a:bodyPr>
          <a:lstStyle/>
          <a:p>
            <a:r>
              <a:rPr lang="en-US" sz="1400" b="1" dirty="0"/>
              <a:t>List of Tricare Network UCCs</a:t>
            </a:r>
          </a:p>
        </p:txBody>
      </p:sp>
      <p:pic>
        <p:nvPicPr>
          <p:cNvPr id="23" name="Picture 22">
            <a:extLst>
              <a:ext uri="{FF2B5EF4-FFF2-40B4-BE49-F238E27FC236}">
                <a16:creationId xmlns:a16="http://schemas.microsoft.com/office/drawing/2014/main" id="{D37B7334-1F7D-062E-60DC-145E2D25B2B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737714" y="4933873"/>
            <a:ext cx="901618" cy="904435"/>
          </a:xfrm>
          <a:prstGeom prst="rect">
            <a:avLst/>
          </a:prstGeom>
        </p:spPr>
      </p:pic>
      <p:sp>
        <p:nvSpPr>
          <p:cNvPr id="24" name="TextBox 23">
            <a:extLst>
              <a:ext uri="{FF2B5EF4-FFF2-40B4-BE49-F238E27FC236}">
                <a16:creationId xmlns:a16="http://schemas.microsoft.com/office/drawing/2014/main" id="{440A6A29-5A7C-0A65-7533-B78CC4FEF220}"/>
              </a:ext>
            </a:extLst>
          </p:cNvPr>
          <p:cNvSpPr txBox="1"/>
          <p:nvPr/>
        </p:nvSpPr>
        <p:spPr>
          <a:xfrm>
            <a:off x="6002108" y="5790950"/>
            <a:ext cx="2372829" cy="307777"/>
          </a:xfrm>
          <a:prstGeom prst="rect">
            <a:avLst/>
          </a:prstGeom>
          <a:noFill/>
        </p:spPr>
        <p:txBody>
          <a:bodyPr wrap="none" rtlCol="0">
            <a:spAutoFit/>
          </a:bodyPr>
          <a:lstStyle/>
          <a:p>
            <a:r>
              <a:rPr lang="en-US" sz="1400" b="1" dirty="0"/>
              <a:t>Humana Provider Search Tool</a:t>
            </a:r>
          </a:p>
        </p:txBody>
      </p:sp>
      <p:pic>
        <p:nvPicPr>
          <p:cNvPr id="26" name="Picture 25">
            <a:extLst>
              <a:ext uri="{FF2B5EF4-FFF2-40B4-BE49-F238E27FC236}">
                <a16:creationId xmlns:a16="http://schemas.microsoft.com/office/drawing/2014/main" id="{0840EB26-E092-A16A-C95F-8316BF51062E}"/>
              </a:ext>
            </a:extLst>
          </p:cNvPr>
          <p:cNvPicPr>
            <a:picLocks noChangeAspect="1"/>
          </p:cNvPicPr>
          <p:nvPr/>
        </p:nvPicPr>
        <p:blipFill>
          <a:blip r:embed="rId9"/>
          <a:stretch>
            <a:fillRect/>
          </a:stretch>
        </p:blipFill>
        <p:spPr>
          <a:xfrm>
            <a:off x="1379215" y="4920882"/>
            <a:ext cx="901618" cy="893244"/>
          </a:xfrm>
          <a:prstGeom prst="rect">
            <a:avLst/>
          </a:prstGeom>
        </p:spPr>
      </p:pic>
    </p:spTree>
    <p:extLst>
      <p:ext uri="{BB962C8B-B14F-4D97-AF65-F5344CB8AC3E}">
        <p14:creationId xmlns:p14="http://schemas.microsoft.com/office/powerpoint/2010/main" val="2569718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E80F9A74-3A70-1BCB-B74E-C4D00CE9014D}"/>
              </a:ext>
            </a:extLst>
          </p:cNvPr>
          <p:cNvGraphicFramePr>
            <a:graphicFrameLocks noGrp="1"/>
          </p:cNvGraphicFramePr>
          <p:nvPr>
            <p:extLst>
              <p:ext uri="{D42A27DB-BD31-4B8C-83A1-F6EECF244321}">
                <p14:modId xmlns:p14="http://schemas.microsoft.com/office/powerpoint/2010/main" val="3038383294"/>
              </p:ext>
            </p:extLst>
          </p:nvPr>
        </p:nvGraphicFramePr>
        <p:xfrm>
          <a:off x="63641" y="1635027"/>
          <a:ext cx="9016718" cy="4472779"/>
        </p:xfrm>
        <a:graphic>
          <a:graphicData uri="http://schemas.openxmlformats.org/drawingml/2006/table">
            <a:tbl>
              <a:tblPr/>
              <a:tblGrid>
                <a:gridCol w="1503902">
                  <a:extLst>
                    <a:ext uri="{9D8B030D-6E8A-4147-A177-3AD203B41FA5}">
                      <a16:colId xmlns:a16="http://schemas.microsoft.com/office/drawing/2014/main" val="882923417"/>
                    </a:ext>
                  </a:extLst>
                </a:gridCol>
                <a:gridCol w="2632668">
                  <a:extLst>
                    <a:ext uri="{9D8B030D-6E8A-4147-A177-3AD203B41FA5}">
                      <a16:colId xmlns:a16="http://schemas.microsoft.com/office/drawing/2014/main" val="3433229472"/>
                    </a:ext>
                  </a:extLst>
                </a:gridCol>
                <a:gridCol w="2321169">
                  <a:extLst>
                    <a:ext uri="{9D8B030D-6E8A-4147-A177-3AD203B41FA5}">
                      <a16:colId xmlns:a16="http://schemas.microsoft.com/office/drawing/2014/main" val="1446301413"/>
                    </a:ext>
                  </a:extLst>
                </a:gridCol>
                <a:gridCol w="2558979">
                  <a:extLst>
                    <a:ext uri="{9D8B030D-6E8A-4147-A177-3AD203B41FA5}">
                      <a16:colId xmlns:a16="http://schemas.microsoft.com/office/drawing/2014/main" val="1726218347"/>
                    </a:ext>
                  </a:extLst>
                </a:gridCol>
              </a:tblGrid>
              <a:tr h="308322">
                <a:tc>
                  <a:txBody>
                    <a:bodyPr/>
                    <a:lstStyle/>
                    <a:p>
                      <a:pPr algn="l" fontAlgn="base"/>
                      <a:r>
                        <a:rPr lang="en-US" sz="1050">
                          <a:solidFill>
                            <a:srgbClr val="FFFFFF"/>
                          </a:solidFill>
                          <a:effectLst/>
                          <a:latin typeface="+mn-lt"/>
                        </a:rPr>
                        <a:t>What plan are you using?</a:t>
                      </a:r>
                    </a:p>
                  </a:txBody>
                  <a:tcPr marL="53412" marR="53412" marT="53412" marB="53412" anchor="ctr">
                    <a:lnL>
                      <a:noFill/>
                    </a:lnL>
                    <a:lnR w="9525" cap="flat" cmpd="sng" algn="ctr">
                      <a:solidFill>
                        <a:srgbClr val="B8EDFF"/>
                      </a:solidFill>
                      <a:prstDash val="solid"/>
                      <a:round/>
                      <a:headEnd type="none" w="med" len="med"/>
                      <a:tailEnd type="none" w="med" len="med"/>
                    </a:lnR>
                    <a:lnT>
                      <a:noFill/>
                    </a:lnT>
                    <a:lnB w="9525" cap="flat" cmpd="sng" algn="ctr">
                      <a:solidFill>
                        <a:srgbClr val="FFFFFF"/>
                      </a:solidFill>
                      <a:prstDash val="solid"/>
                      <a:round/>
                      <a:headEnd type="none" w="med" len="med"/>
                      <a:tailEnd type="none" w="med" len="med"/>
                    </a:lnB>
                    <a:solidFill>
                      <a:srgbClr val="006BB6"/>
                    </a:solidFill>
                  </a:tcPr>
                </a:tc>
                <a:tc>
                  <a:txBody>
                    <a:bodyPr/>
                    <a:lstStyle/>
                    <a:p>
                      <a:pPr algn="l" fontAlgn="base"/>
                      <a:r>
                        <a:rPr lang="en-US" sz="1050">
                          <a:solidFill>
                            <a:srgbClr val="FFFFFF"/>
                          </a:solidFill>
                          <a:effectLst/>
                          <a:latin typeface="+mn-lt"/>
                        </a:rPr>
                        <a:t>Need a referral?</a:t>
                      </a:r>
                      <a:br>
                        <a:rPr lang="en-US" sz="1050">
                          <a:solidFill>
                            <a:srgbClr val="FFFFFF"/>
                          </a:solidFill>
                          <a:effectLst/>
                          <a:latin typeface="+mn-lt"/>
                        </a:rPr>
                      </a:br>
                      <a:endParaRPr lang="en-US" sz="1050">
                        <a:solidFill>
                          <a:srgbClr val="FFFFFF"/>
                        </a:solidFill>
                        <a:effectLst/>
                        <a:latin typeface="+mn-lt"/>
                      </a:endParaRPr>
                    </a:p>
                  </a:txBody>
                  <a:tcPr marL="53412" marR="53412" marT="53412" marB="53412" anchor="ctr">
                    <a:lnL w="9525" cap="flat" cmpd="sng" algn="ctr">
                      <a:solidFill>
                        <a:srgbClr val="B8EDFF"/>
                      </a:solidFill>
                      <a:prstDash val="solid"/>
                      <a:round/>
                      <a:headEnd type="none" w="med" len="med"/>
                      <a:tailEnd type="none" w="med" len="med"/>
                    </a:lnL>
                    <a:lnR w="9525" cap="flat" cmpd="sng" algn="ctr">
                      <a:solidFill>
                        <a:srgbClr val="B8EDFF"/>
                      </a:solidFill>
                      <a:prstDash val="solid"/>
                      <a:round/>
                      <a:headEnd type="none" w="med" len="med"/>
                      <a:tailEnd type="none" w="med" len="med"/>
                    </a:lnR>
                    <a:lnT>
                      <a:noFill/>
                    </a:lnT>
                    <a:lnB w="9525" cap="flat" cmpd="sng" algn="ctr">
                      <a:solidFill>
                        <a:srgbClr val="FFFFFF"/>
                      </a:solidFill>
                      <a:prstDash val="solid"/>
                      <a:round/>
                      <a:headEnd type="none" w="med" len="med"/>
                      <a:tailEnd type="none" w="med" len="med"/>
                    </a:lnB>
                    <a:solidFill>
                      <a:srgbClr val="006BB6"/>
                    </a:solidFill>
                  </a:tcPr>
                </a:tc>
                <a:tc>
                  <a:txBody>
                    <a:bodyPr/>
                    <a:lstStyle/>
                    <a:p>
                      <a:pPr algn="l" fontAlgn="base"/>
                      <a:r>
                        <a:rPr lang="en-US" sz="1050">
                          <a:solidFill>
                            <a:srgbClr val="FFFFFF"/>
                          </a:solidFill>
                          <a:effectLst/>
                          <a:latin typeface="+mn-lt"/>
                        </a:rPr>
                        <a:t> Need pre-authorization?</a:t>
                      </a:r>
                    </a:p>
                  </a:txBody>
                  <a:tcPr marL="53412" marR="53412" marT="53412" marB="53412" anchor="ctr">
                    <a:lnL w="9525" cap="flat" cmpd="sng" algn="ctr">
                      <a:solidFill>
                        <a:srgbClr val="B8EDFF"/>
                      </a:solidFill>
                      <a:prstDash val="solid"/>
                      <a:round/>
                      <a:headEnd type="none" w="med" len="med"/>
                      <a:tailEnd type="none" w="med" len="med"/>
                    </a:lnL>
                    <a:lnR w="9525" cap="flat" cmpd="sng" algn="ctr">
                      <a:solidFill>
                        <a:srgbClr val="B8EDFF"/>
                      </a:solidFill>
                      <a:prstDash val="solid"/>
                      <a:round/>
                      <a:headEnd type="none" w="med" len="med"/>
                      <a:tailEnd type="none" w="med" len="med"/>
                    </a:lnR>
                    <a:lnT>
                      <a:noFill/>
                    </a:lnT>
                    <a:lnB w="9525" cap="flat" cmpd="sng" algn="ctr">
                      <a:solidFill>
                        <a:srgbClr val="FFFFFF"/>
                      </a:solidFill>
                      <a:prstDash val="solid"/>
                      <a:round/>
                      <a:headEnd type="none" w="med" len="med"/>
                      <a:tailEnd type="none" w="med" len="med"/>
                    </a:lnB>
                    <a:solidFill>
                      <a:srgbClr val="006BB6"/>
                    </a:solidFill>
                  </a:tcPr>
                </a:tc>
                <a:tc>
                  <a:txBody>
                    <a:bodyPr/>
                    <a:lstStyle/>
                    <a:p>
                      <a:pPr algn="l" fontAlgn="base"/>
                      <a:r>
                        <a:rPr lang="en-US" sz="1050" dirty="0">
                          <a:solidFill>
                            <a:srgbClr val="FFFFFF"/>
                          </a:solidFill>
                          <a:effectLst/>
                          <a:latin typeface="+mn-lt"/>
                        </a:rPr>
                        <a:t>When do I not need a referral?</a:t>
                      </a:r>
                    </a:p>
                  </a:txBody>
                  <a:tcPr marL="53412" marR="53412" marT="53412" marB="53412" anchor="ctr">
                    <a:lnL w="9525" cap="flat" cmpd="sng" algn="ctr">
                      <a:solidFill>
                        <a:srgbClr val="B8EDFF"/>
                      </a:solidFill>
                      <a:prstDash val="solid"/>
                      <a:round/>
                      <a:headEnd type="none" w="med" len="med"/>
                      <a:tailEnd type="none" w="med" len="med"/>
                    </a:lnL>
                    <a:lnR>
                      <a:noFill/>
                    </a:lnR>
                    <a:lnT>
                      <a:noFill/>
                    </a:lnT>
                    <a:lnB w="9525" cap="flat" cmpd="sng" algn="ctr">
                      <a:solidFill>
                        <a:srgbClr val="FFFFFF"/>
                      </a:solidFill>
                      <a:prstDash val="solid"/>
                      <a:round/>
                      <a:headEnd type="none" w="med" len="med"/>
                      <a:tailEnd type="none" w="med" len="med"/>
                    </a:lnB>
                    <a:solidFill>
                      <a:srgbClr val="006BB6"/>
                    </a:solidFill>
                  </a:tcPr>
                </a:tc>
                <a:extLst>
                  <a:ext uri="{0D108BD9-81ED-4DB2-BD59-A6C34878D82A}">
                    <a16:rowId xmlns:a16="http://schemas.microsoft.com/office/drawing/2014/main" val="1562330640"/>
                  </a:ext>
                </a:extLst>
              </a:tr>
              <a:tr h="1804779">
                <a:tc>
                  <a:txBody>
                    <a:bodyPr/>
                    <a:lstStyle/>
                    <a:p>
                      <a:pPr algn="ctr" fontAlgn="t"/>
                      <a:r>
                        <a:rPr lang="en-US" sz="1200" b="1" dirty="0">
                          <a:effectLst/>
                          <a:latin typeface="+mn-lt"/>
                        </a:rPr>
                        <a:t>TRICARE Prime </a:t>
                      </a:r>
                    </a:p>
                    <a:p>
                      <a:pPr algn="ctr" fontAlgn="t"/>
                      <a:r>
                        <a:rPr lang="en-US" sz="1200" b="1" dirty="0">
                          <a:effectLst/>
                          <a:latin typeface="+mn-lt"/>
                        </a:rPr>
                        <a:t>(Active Duty service member) </a:t>
                      </a:r>
                      <a:endParaRPr lang="en-US" sz="1200" dirty="0">
                        <a:effectLst/>
                        <a:latin typeface="+mn-lt"/>
                      </a:endParaRPr>
                    </a:p>
                  </a:txBody>
                  <a:tcPr marL="35608" marR="35608" marT="35608" marB="35608" anchor="ctr">
                    <a:lnL w="9525" cap="flat" cmpd="sng" algn="ctr">
                      <a:solidFill>
                        <a:srgbClr val="545456"/>
                      </a:solidFill>
                      <a:prstDash val="solid"/>
                      <a:round/>
                      <a:headEnd type="none" w="med" len="med"/>
                      <a:tailEnd type="none" w="med" len="med"/>
                    </a:lnL>
                    <a:lnR w="9525" cap="flat" cmpd="sng" algn="ctr">
                      <a:solidFill>
                        <a:srgbClr val="545456"/>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545456"/>
                      </a:solidFill>
                      <a:prstDash val="solid"/>
                      <a:round/>
                      <a:headEnd type="none" w="med" len="med"/>
                      <a:tailEnd type="none" w="med" len="med"/>
                    </a:lnB>
                  </a:tcPr>
                </a:tc>
                <a:tc>
                  <a:txBody>
                    <a:bodyPr/>
                    <a:lstStyle/>
                    <a:p>
                      <a:pPr algn="l" fontAlgn="base"/>
                      <a:r>
                        <a:rPr lang="en-US" sz="1050" dirty="0">
                          <a:effectLst/>
                          <a:latin typeface="+mn-lt"/>
                        </a:rPr>
                        <a:t>Yes, for any care your PCM doesn't provide (urgent, routine, preventive, and specialty care)</a:t>
                      </a:r>
                      <a:br>
                        <a:rPr lang="en-US" sz="1050" dirty="0">
                          <a:effectLst/>
                          <a:latin typeface="+mn-lt"/>
                        </a:rPr>
                      </a:br>
                      <a:br>
                        <a:rPr lang="en-US" sz="1050" dirty="0">
                          <a:effectLst/>
                          <a:latin typeface="+mn-lt"/>
                        </a:rPr>
                      </a:br>
                      <a:r>
                        <a:rPr lang="en-US" sz="1050" dirty="0">
                          <a:effectLst/>
                          <a:latin typeface="+mn-lt"/>
                        </a:rPr>
                        <a:t>Your PCM works with your regional contractor for the referral. If you get care without a referral, you’ll pay out-of-pocket.</a:t>
                      </a:r>
                    </a:p>
                    <a:p>
                      <a:pPr algn="l" fontAlgn="base"/>
                      <a:endParaRPr lang="en-US" sz="1050" dirty="0">
                        <a:effectLst/>
                        <a:latin typeface="+mn-lt"/>
                      </a:endParaRPr>
                    </a:p>
                    <a:p>
                      <a:pPr algn="l" fontAlgn="base"/>
                      <a:r>
                        <a:rPr lang="en-US" sz="1050" b="1" dirty="0">
                          <a:effectLst/>
                          <a:latin typeface="+mn-lt"/>
                        </a:rPr>
                        <a:t>Enrolled in TRICARE Prime Remote?</a:t>
                      </a:r>
                      <a:r>
                        <a:rPr lang="en-US" sz="1050" dirty="0">
                          <a:effectLst/>
                          <a:latin typeface="+mn-lt"/>
                        </a:rPr>
                        <a:t> Referrals come from your assigned network PCM</a:t>
                      </a:r>
                    </a:p>
                  </a:txBody>
                  <a:tcPr marL="35608" marR="35608" marT="35608" marB="35608">
                    <a:lnL w="9525" cap="flat" cmpd="sng" algn="ctr">
                      <a:solidFill>
                        <a:srgbClr val="545456"/>
                      </a:solidFill>
                      <a:prstDash val="solid"/>
                      <a:round/>
                      <a:headEnd type="none" w="med" len="med"/>
                      <a:tailEnd type="none" w="med" len="med"/>
                    </a:lnL>
                    <a:lnR w="9525" cap="flat" cmpd="sng" algn="ctr">
                      <a:solidFill>
                        <a:srgbClr val="545456"/>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545456"/>
                      </a:solidFill>
                      <a:prstDash val="solid"/>
                      <a:round/>
                      <a:headEnd type="none" w="med" len="med"/>
                      <a:tailEnd type="none" w="med" len="med"/>
                    </a:lnB>
                  </a:tcPr>
                </a:tc>
                <a:tc>
                  <a:txBody>
                    <a:bodyPr/>
                    <a:lstStyle/>
                    <a:p>
                      <a:pPr algn="l" fontAlgn="base"/>
                      <a:r>
                        <a:rPr lang="en-US" sz="1050" dirty="0">
                          <a:effectLst/>
                          <a:latin typeface="+mn-lt"/>
                        </a:rPr>
                        <a:t>Yes, for all urgent, routine, preventive, and specialty care.</a:t>
                      </a:r>
                    </a:p>
                    <a:p>
                      <a:pPr algn="l" fontAlgn="base"/>
                      <a:endParaRPr lang="en-US" sz="1050" dirty="0">
                        <a:effectLst/>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050" dirty="0">
                          <a:effectLst/>
                          <a:latin typeface="+mn-lt"/>
                        </a:rPr>
                        <a:t>Your PCM submits a referral and Humana submits the pre-authorization for care.</a:t>
                      </a:r>
                    </a:p>
                    <a:p>
                      <a:pPr algn="l" fontAlgn="base"/>
                      <a:endParaRPr lang="en-US" sz="1050" dirty="0">
                        <a:effectLst/>
                        <a:latin typeface="+mn-lt"/>
                      </a:endParaRPr>
                    </a:p>
                  </a:txBody>
                  <a:tcPr marL="35608" marR="35608" marT="35608" marB="35608">
                    <a:lnL w="9525" cap="flat" cmpd="sng" algn="ctr">
                      <a:solidFill>
                        <a:srgbClr val="545456"/>
                      </a:solidFill>
                      <a:prstDash val="solid"/>
                      <a:round/>
                      <a:headEnd type="none" w="med" len="med"/>
                      <a:tailEnd type="none" w="med" len="med"/>
                    </a:lnL>
                    <a:lnR w="9525" cap="flat" cmpd="sng" algn="ctr">
                      <a:solidFill>
                        <a:srgbClr val="545456"/>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545456"/>
                      </a:solidFill>
                      <a:prstDash val="solid"/>
                      <a:round/>
                      <a:headEnd type="none" w="med" len="med"/>
                      <a:tailEnd type="none" w="med" len="med"/>
                    </a:lnB>
                  </a:tcPr>
                </a:tc>
                <a:tc>
                  <a:txBody>
                    <a:bodyPr/>
                    <a:lstStyle/>
                    <a:p>
                      <a:pPr algn="l" fontAlgn="base"/>
                      <a:r>
                        <a:rPr lang="en-US" sz="1050" dirty="0">
                          <a:effectLst/>
                          <a:latin typeface="+mn-lt"/>
                        </a:rPr>
                        <a:t>Always need a referral/pre-authorization unless it is for Emergency Room Care.</a:t>
                      </a:r>
                    </a:p>
                  </a:txBody>
                  <a:tcPr marL="35608" marR="35608" marT="35608" marB="35608">
                    <a:lnL w="9525" cap="flat" cmpd="sng" algn="ctr">
                      <a:solidFill>
                        <a:srgbClr val="545456"/>
                      </a:solidFill>
                      <a:prstDash val="solid"/>
                      <a:round/>
                      <a:headEnd type="none" w="med" len="med"/>
                      <a:tailEnd type="none" w="med" len="med"/>
                    </a:lnL>
                    <a:lnR w="9525" cap="flat" cmpd="sng" algn="ctr">
                      <a:solidFill>
                        <a:srgbClr val="545456"/>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545456"/>
                      </a:solidFill>
                      <a:prstDash val="solid"/>
                      <a:round/>
                      <a:headEnd type="none" w="med" len="med"/>
                      <a:tailEnd type="none" w="med" len="med"/>
                    </a:lnB>
                  </a:tcPr>
                </a:tc>
                <a:extLst>
                  <a:ext uri="{0D108BD9-81ED-4DB2-BD59-A6C34878D82A}">
                    <a16:rowId xmlns:a16="http://schemas.microsoft.com/office/drawing/2014/main" val="1661682629"/>
                  </a:ext>
                </a:extLst>
              </a:tr>
              <a:tr h="2241136">
                <a:tc>
                  <a:txBody>
                    <a:bodyPr/>
                    <a:lstStyle/>
                    <a:p>
                      <a:pPr algn="ctr" fontAlgn="t"/>
                      <a:r>
                        <a:rPr lang="en-US" sz="1200" b="1" dirty="0">
                          <a:effectLst/>
                          <a:latin typeface="+mn-lt"/>
                        </a:rPr>
                        <a:t>TRICARE Prime </a:t>
                      </a:r>
                    </a:p>
                    <a:p>
                      <a:pPr algn="ctr" fontAlgn="t"/>
                      <a:r>
                        <a:rPr lang="en-US" sz="1200" b="1" dirty="0">
                          <a:effectLst/>
                          <a:latin typeface="+mn-lt"/>
                        </a:rPr>
                        <a:t>(all beneficiaries except Active Duty service members)</a:t>
                      </a:r>
                      <a:endParaRPr lang="en-US" sz="1200" dirty="0">
                        <a:effectLst/>
                        <a:latin typeface="+mn-lt"/>
                      </a:endParaRPr>
                    </a:p>
                  </a:txBody>
                  <a:tcPr marL="35608" marR="35608" marT="35608" marB="35608" anchor="ctr">
                    <a:lnL w="9525" cap="flat" cmpd="sng" algn="ctr">
                      <a:solidFill>
                        <a:srgbClr val="545456"/>
                      </a:solidFill>
                      <a:prstDash val="solid"/>
                      <a:round/>
                      <a:headEnd type="none" w="med" len="med"/>
                      <a:tailEnd type="none" w="med" len="med"/>
                    </a:lnL>
                    <a:lnR w="9525" cap="flat" cmpd="sng" algn="ctr">
                      <a:solidFill>
                        <a:srgbClr val="545456"/>
                      </a:solidFill>
                      <a:prstDash val="solid"/>
                      <a:round/>
                      <a:headEnd type="none" w="med" len="med"/>
                      <a:tailEnd type="none" w="med" len="med"/>
                    </a:lnR>
                    <a:lnT w="9525" cap="flat" cmpd="sng" algn="ctr">
                      <a:solidFill>
                        <a:srgbClr val="545456"/>
                      </a:solidFill>
                      <a:prstDash val="solid"/>
                      <a:round/>
                      <a:headEnd type="none" w="med" len="med"/>
                      <a:tailEnd type="none" w="med" len="med"/>
                    </a:lnT>
                    <a:lnB w="9525" cap="flat" cmpd="sng" algn="ctr">
                      <a:solidFill>
                        <a:srgbClr val="545456"/>
                      </a:solidFill>
                      <a:prstDash val="solid"/>
                      <a:round/>
                      <a:headEnd type="none" w="med" len="med"/>
                      <a:tailEnd type="none" w="med" len="med"/>
                    </a:lnB>
                  </a:tcPr>
                </a:tc>
                <a:tc>
                  <a:txBody>
                    <a:bodyPr/>
                    <a:lstStyle/>
                    <a:p>
                      <a:pPr algn="l" fontAlgn="base"/>
                      <a:r>
                        <a:rPr lang="en-US" sz="1050" dirty="0">
                          <a:effectLst/>
                          <a:latin typeface="+mn-lt"/>
                        </a:rPr>
                        <a:t>Yes, for specialty care and some diagnostic services.</a:t>
                      </a:r>
                      <a:br>
                        <a:rPr lang="en-US" sz="1050" dirty="0">
                          <a:effectLst/>
                          <a:latin typeface="+mn-lt"/>
                        </a:rPr>
                      </a:br>
                      <a:br>
                        <a:rPr lang="en-US" sz="1050" dirty="0">
                          <a:effectLst/>
                          <a:latin typeface="+mn-lt"/>
                        </a:rPr>
                      </a:br>
                      <a:r>
                        <a:rPr lang="en-US" sz="1050" dirty="0">
                          <a:effectLst/>
                          <a:latin typeface="+mn-lt"/>
                        </a:rPr>
                        <a:t>Your PCM works with your regional contractor for the referral.</a:t>
                      </a:r>
                    </a:p>
                    <a:p>
                      <a:pPr algn="l" fontAlgn="base"/>
                      <a:endParaRPr lang="en-US" sz="1050" dirty="0">
                        <a:effectLst/>
                        <a:latin typeface="+mn-lt"/>
                      </a:endParaRPr>
                    </a:p>
                    <a:p>
                      <a:pPr algn="l" fontAlgn="base"/>
                      <a:r>
                        <a:rPr lang="en-US" sz="1050" dirty="0">
                          <a:effectLst/>
                          <a:latin typeface="+mn-lt"/>
                        </a:rPr>
                        <a:t>If you see a specialist without a referral, you’ll pay out of pocket.</a:t>
                      </a:r>
                      <a:br>
                        <a:rPr lang="en-US" sz="1050" dirty="0">
                          <a:effectLst/>
                          <a:latin typeface="+mn-lt"/>
                        </a:rPr>
                      </a:br>
                      <a:br>
                        <a:rPr lang="en-US" sz="1050" dirty="0">
                          <a:effectLst/>
                          <a:latin typeface="+mn-lt"/>
                        </a:rPr>
                      </a:br>
                      <a:r>
                        <a:rPr lang="en-US" sz="1050" b="1" dirty="0">
                          <a:effectLst/>
                          <a:latin typeface="+mn-lt"/>
                        </a:rPr>
                        <a:t>Enrolled in TRICARE Prime Remote?</a:t>
                      </a:r>
                      <a:r>
                        <a:rPr lang="en-US" sz="1050" dirty="0">
                          <a:effectLst/>
                          <a:latin typeface="+mn-lt"/>
                        </a:rPr>
                        <a:t> Referrals come from your assigned network PCM</a:t>
                      </a:r>
                    </a:p>
                  </a:txBody>
                  <a:tcPr marL="35608" marR="35608" marT="35608" marB="35608">
                    <a:lnL w="9525" cap="flat" cmpd="sng" algn="ctr">
                      <a:solidFill>
                        <a:srgbClr val="545456"/>
                      </a:solidFill>
                      <a:prstDash val="solid"/>
                      <a:round/>
                      <a:headEnd type="none" w="med" len="med"/>
                      <a:tailEnd type="none" w="med" len="med"/>
                    </a:lnL>
                    <a:lnR w="9525" cap="flat" cmpd="sng" algn="ctr">
                      <a:solidFill>
                        <a:srgbClr val="545456"/>
                      </a:solidFill>
                      <a:prstDash val="solid"/>
                      <a:round/>
                      <a:headEnd type="none" w="med" len="med"/>
                      <a:tailEnd type="none" w="med" len="med"/>
                    </a:lnR>
                    <a:lnT w="9525" cap="flat" cmpd="sng" algn="ctr">
                      <a:solidFill>
                        <a:srgbClr val="545456"/>
                      </a:solidFill>
                      <a:prstDash val="solid"/>
                      <a:round/>
                      <a:headEnd type="none" w="med" len="med"/>
                      <a:tailEnd type="none" w="med" len="med"/>
                    </a:lnT>
                    <a:lnB w="9525" cap="flat" cmpd="sng" algn="ctr">
                      <a:solidFill>
                        <a:srgbClr val="545456"/>
                      </a:solidFill>
                      <a:prstDash val="solid"/>
                      <a:round/>
                      <a:headEnd type="none" w="med" len="med"/>
                      <a:tailEnd type="none" w="med" len="med"/>
                    </a:lnB>
                  </a:tcPr>
                </a:tc>
                <a:tc>
                  <a:txBody>
                    <a:bodyPr/>
                    <a:lstStyle/>
                    <a:p>
                      <a:pPr algn="l" fontAlgn="base"/>
                      <a:r>
                        <a:rPr lang="en-US" sz="1050" dirty="0">
                          <a:effectLst/>
                          <a:latin typeface="+mn-lt"/>
                        </a:rPr>
                        <a:t>Yes, for all specialty care.</a:t>
                      </a:r>
                    </a:p>
                    <a:p>
                      <a:pPr algn="l" fontAlgn="base"/>
                      <a:endParaRPr lang="en-US" sz="1050" dirty="0">
                        <a:effectLst/>
                        <a:latin typeface="+mn-lt"/>
                      </a:endParaRPr>
                    </a:p>
                    <a:p>
                      <a:pPr algn="l" fontAlgn="base"/>
                      <a:r>
                        <a:rPr lang="en-US" sz="1050" dirty="0">
                          <a:effectLst/>
                          <a:latin typeface="+mn-lt"/>
                        </a:rPr>
                        <a:t>Your PCM submits a referral and Humana submits the pre-authorization for care.</a:t>
                      </a:r>
                    </a:p>
                  </a:txBody>
                  <a:tcPr marL="35608" marR="35608" marT="35608" marB="35608">
                    <a:lnL w="9525" cap="flat" cmpd="sng" algn="ctr">
                      <a:solidFill>
                        <a:srgbClr val="545456"/>
                      </a:solidFill>
                      <a:prstDash val="solid"/>
                      <a:round/>
                      <a:headEnd type="none" w="med" len="med"/>
                      <a:tailEnd type="none" w="med" len="med"/>
                    </a:lnL>
                    <a:lnR w="9525" cap="flat" cmpd="sng" algn="ctr">
                      <a:solidFill>
                        <a:srgbClr val="545456"/>
                      </a:solidFill>
                      <a:prstDash val="solid"/>
                      <a:round/>
                      <a:headEnd type="none" w="med" len="med"/>
                      <a:tailEnd type="none" w="med" len="med"/>
                    </a:lnR>
                    <a:lnT w="9525" cap="flat" cmpd="sng" algn="ctr">
                      <a:solidFill>
                        <a:srgbClr val="545456"/>
                      </a:solidFill>
                      <a:prstDash val="solid"/>
                      <a:round/>
                      <a:headEnd type="none" w="med" len="med"/>
                      <a:tailEnd type="none" w="med" len="med"/>
                    </a:lnT>
                    <a:lnB w="9525" cap="flat" cmpd="sng" algn="ctr">
                      <a:solidFill>
                        <a:srgbClr val="545456"/>
                      </a:solidFill>
                      <a:prstDash val="solid"/>
                      <a:round/>
                      <a:headEnd type="none" w="med" len="med"/>
                      <a:tailEnd type="none" w="med" len="med"/>
                    </a:lnB>
                  </a:tcPr>
                </a:tc>
                <a:tc>
                  <a:txBody>
                    <a:bodyPr/>
                    <a:lstStyle/>
                    <a:p>
                      <a:pPr fontAlgn="base"/>
                      <a:r>
                        <a:rPr lang="en-US" sz="1050" b="0" i="0" kern="1200" dirty="0">
                          <a:solidFill>
                            <a:schemeClr val="tx1"/>
                          </a:solidFill>
                          <a:effectLst/>
                          <a:latin typeface="+mn-lt"/>
                          <a:ea typeface="+mn-ea"/>
                          <a:cs typeface="+mn-cs"/>
                        </a:rPr>
                        <a:t>You can get the following services from a TRICARE network provider in your </a:t>
                      </a:r>
                      <a:r>
                        <a:rPr lang="en-US" sz="1050" b="0" i="0" u="sng" kern="1200" dirty="0">
                          <a:solidFill>
                            <a:schemeClr val="tx1"/>
                          </a:solidFill>
                          <a:effectLst/>
                          <a:latin typeface="+mn-lt"/>
                          <a:ea typeface="+mn-ea"/>
                          <a:cs typeface="+mn-cs"/>
                          <a:hlinkClick r:id="rId3"/>
                        </a:rPr>
                        <a:t>region</a:t>
                      </a:r>
                      <a:r>
                        <a:rPr lang="en-US" sz="1050" b="0" i="0" kern="1200" dirty="0">
                          <a:solidFill>
                            <a:schemeClr val="tx1"/>
                          </a:solidFill>
                          <a:effectLst/>
                          <a:latin typeface="+mn-lt"/>
                          <a:ea typeface="+mn-ea"/>
                          <a:cs typeface="+mn-cs"/>
                        </a:rPr>
                        <a:t> without a PCM referral.</a:t>
                      </a:r>
                    </a:p>
                    <a:p>
                      <a:pPr fontAlgn="base"/>
                      <a:endParaRPr lang="en-US" sz="1050" b="0" i="0" kern="1200" dirty="0">
                        <a:solidFill>
                          <a:schemeClr val="tx1"/>
                        </a:solidFill>
                        <a:effectLst/>
                        <a:latin typeface="+mn-lt"/>
                        <a:ea typeface="+mn-ea"/>
                        <a:cs typeface="+mn-cs"/>
                      </a:endParaRPr>
                    </a:p>
                    <a:p>
                      <a:pPr fontAlgn="base"/>
                      <a:r>
                        <a:rPr lang="en-US" sz="1050" b="0" i="0" u="none" kern="1200" dirty="0">
                          <a:solidFill>
                            <a:schemeClr val="tx1"/>
                          </a:solidFill>
                          <a:effectLst/>
                          <a:latin typeface="+mn-lt"/>
                          <a:ea typeface="+mn-ea"/>
                          <a:cs typeface="+mn-cs"/>
                          <a:hlinkClick r:id="rId4">
                            <a:extLst>
                              <a:ext uri="{A12FA001-AC4F-418D-AE19-62706E023703}">
                                <ahyp:hlinkClr xmlns:ahyp="http://schemas.microsoft.com/office/drawing/2018/hyperlinkcolor" val="tx"/>
                              </a:ext>
                            </a:extLst>
                          </a:hlinkClick>
                        </a:rPr>
                        <a:t>1. </a:t>
                      </a:r>
                      <a:r>
                        <a:rPr lang="en-US" sz="1050" b="0" i="0" u="sng" kern="1200" dirty="0">
                          <a:solidFill>
                            <a:srgbClr val="0563C1"/>
                          </a:solidFill>
                          <a:effectLst/>
                          <a:latin typeface="+mn-lt"/>
                          <a:ea typeface="+mn-ea"/>
                          <a:cs typeface="+mn-cs"/>
                          <a:hlinkClick r:id="rId4">
                            <a:extLst>
                              <a:ext uri="{A12FA001-AC4F-418D-AE19-62706E023703}">
                                <ahyp:hlinkClr xmlns:ahyp="http://schemas.microsoft.com/office/drawing/2018/hyperlinkcolor" val="tx"/>
                              </a:ext>
                            </a:extLst>
                          </a:hlinkClick>
                        </a:rPr>
                        <a:t>Preventive services</a:t>
                      </a:r>
                      <a:endParaRPr lang="en-US" sz="1050" b="0" i="0" kern="1200" dirty="0">
                        <a:solidFill>
                          <a:schemeClr val="tx1"/>
                        </a:solidFill>
                        <a:effectLst/>
                        <a:latin typeface="+mn-lt"/>
                        <a:ea typeface="+mn-ea"/>
                        <a:cs typeface="+mn-cs"/>
                      </a:endParaRPr>
                    </a:p>
                    <a:p>
                      <a:pPr fontAlgn="base"/>
                      <a:r>
                        <a:rPr lang="en-US" sz="1050" b="0" i="0" kern="1200" dirty="0">
                          <a:solidFill>
                            <a:schemeClr val="tx1"/>
                          </a:solidFill>
                          <a:effectLst/>
                          <a:latin typeface="+mn-lt"/>
                          <a:ea typeface="+mn-ea"/>
                          <a:cs typeface="+mn-cs"/>
                        </a:rPr>
                        <a:t>2. Outpatient mental health care visits</a:t>
                      </a:r>
                    </a:p>
                    <a:p>
                      <a:pPr fontAlgn="base"/>
                      <a:endParaRPr lang="en-US" sz="1050" b="0" i="0" kern="1200" dirty="0">
                        <a:solidFill>
                          <a:schemeClr val="tx1"/>
                        </a:solidFill>
                        <a:effectLst/>
                        <a:latin typeface="+mn-lt"/>
                        <a:ea typeface="+mn-ea"/>
                        <a:cs typeface="+mn-cs"/>
                      </a:endParaRPr>
                    </a:p>
                    <a:p>
                      <a:pPr fontAlgn="base"/>
                      <a:r>
                        <a:rPr lang="en-US" sz="1050" b="0" i="0" kern="1200" dirty="0">
                          <a:solidFill>
                            <a:schemeClr val="tx1"/>
                          </a:solidFill>
                          <a:effectLst/>
                          <a:latin typeface="+mn-lt"/>
                          <a:ea typeface="+mn-ea"/>
                          <a:cs typeface="+mn-cs"/>
                        </a:rPr>
                        <a:t>If you get care from a non-network provider (or a network provider outside of your </a:t>
                      </a:r>
                      <a:r>
                        <a:rPr lang="en-US" sz="1050" b="0" i="0" u="sng" kern="1200" dirty="0">
                          <a:solidFill>
                            <a:schemeClr val="tx1"/>
                          </a:solidFill>
                          <a:effectLst/>
                          <a:latin typeface="+mn-lt"/>
                          <a:ea typeface="+mn-ea"/>
                          <a:cs typeface="+mn-cs"/>
                          <a:hlinkClick r:id="rId3"/>
                        </a:rPr>
                        <a:t>region</a:t>
                      </a:r>
                      <a:r>
                        <a:rPr lang="en-US" sz="1050" b="0" i="0" kern="1200" dirty="0">
                          <a:solidFill>
                            <a:schemeClr val="tx1"/>
                          </a:solidFill>
                          <a:effectLst/>
                          <a:latin typeface="+mn-lt"/>
                          <a:ea typeface="+mn-ea"/>
                          <a:cs typeface="+mn-cs"/>
                        </a:rPr>
                        <a:t>) without a referral from your PCM, you're using the </a:t>
                      </a:r>
                      <a:r>
                        <a:rPr lang="en-US" sz="1050" b="0" i="0" u="sng" kern="1200" dirty="0">
                          <a:solidFill>
                            <a:schemeClr val="tx1"/>
                          </a:solidFill>
                          <a:effectLst/>
                          <a:latin typeface="+mn-lt"/>
                          <a:ea typeface="+mn-ea"/>
                          <a:cs typeface="+mn-cs"/>
                          <a:hlinkClick r:id="rId5"/>
                        </a:rPr>
                        <a:t>point-of service-option</a:t>
                      </a:r>
                      <a:r>
                        <a:rPr lang="en-US" sz="1050" b="0" i="0" kern="1200" dirty="0">
                          <a:solidFill>
                            <a:schemeClr val="tx1"/>
                          </a:solidFill>
                          <a:effectLst/>
                          <a:latin typeface="+mn-lt"/>
                          <a:ea typeface="+mn-ea"/>
                          <a:cs typeface="+mn-cs"/>
                        </a:rPr>
                        <a:t>, resulting in higher out-of-pocket costs.</a:t>
                      </a:r>
                    </a:p>
                  </a:txBody>
                  <a:tcPr marL="35608" marR="35608" marT="35608" marB="35608">
                    <a:lnL w="9525" cap="flat" cmpd="sng" algn="ctr">
                      <a:solidFill>
                        <a:srgbClr val="545456"/>
                      </a:solidFill>
                      <a:prstDash val="solid"/>
                      <a:round/>
                      <a:headEnd type="none" w="med" len="med"/>
                      <a:tailEnd type="none" w="med" len="med"/>
                    </a:lnL>
                    <a:lnR w="9525" cap="flat" cmpd="sng" algn="ctr">
                      <a:solidFill>
                        <a:srgbClr val="545456"/>
                      </a:solidFill>
                      <a:prstDash val="solid"/>
                      <a:round/>
                      <a:headEnd type="none" w="med" len="med"/>
                      <a:tailEnd type="none" w="med" len="med"/>
                    </a:lnR>
                    <a:lnT w="9525" cap="flat" cmpd="sng" algn="ctr">
                      <a:solidFill>
                        <a:srgbClr val="545456"/>
                      </a:solidFill>
                      <a:prstDash val="solid"/>
                      <a:round/>
                      <a:headEnd type="none" w="med" len="med"/>
                      <a:tailEnd type="none" w="med" len="med"/>
                    </a:lnT>
                    <a:lnB w="9525" cap="flat" cmpd="sng" algn="ctr">
                      <a:solidFill>
                        <a:srgbClr val="545456"/>
                      </a:solidFill>
                      <a:prstDash val="solid"/>
                      <a:round/>
                      <a:headEnd type="none" w="med" len="med"/>
                      <a:tailEnd type="none" w="med" len="med"/>
                    </a:lnB>
                  </a:tcPr>
                </a:tc>
                <a:extLst>
                  <a:ext uri="{0D108BD9-81ED-4DB2-BD59-A6C34878D82A}">
                    <a16:rowId xmlns:a16="http://schemas.microsoft.com/office/drawing/2014/main" val="1189456713"/>
                  </a:ext>
                </a:extLst>
              </a:tr>
            </a:tbl>
          </a:graphicData>
        </a:graphic>
      </p:graphicFrame>
      <p:sp>
        <p:nvSpPr>
          <p:cNvPr id="4" name="TextBox 3">
            <a:extLst>
              <a:ext uri="{FF2B5EF4-FFF2-40B4-BE49-F238E27FC236}">
                <a16:creationId xmlns:a16="http://schemas.microsoft.com/office/drawing/2014/main" id="{FDBDE34C-3503-A354-C5A6-6F88A447FD02}"/>
              </a:ext>
            </a:extLst>
          </p:cNvPr>
          <p:cNvSpPr txBox="1"/>
          <p:nvPr/>
        </p:nvSpPr>
        <p:spPr>
          <a:xfrm>
            <a:off x="350520" y="136524"/>
            <a:ext cx="6367272" cy="969496"/>
          </a:xfrm>
          <a:prstGeom prst="rect">
            <a:avLst/>
          </a:prstGeom>
          <a:noFill/>
        </p:spPr>
        <p:txBody>
          <a:bodyPr wrap="square">
            <a:spAutoFit/>
          </a:bodyPr>
          <a:lstStyle/>
          <a:p>
            <a:pPr algn="l"/>
            <a:endParaRPr lang="en-US" sz="900" b="0" i="0" u="none" strike="noStrike" baseline="0" dirty="0">
              <a:solidFill>
                <a:srgbClr val="000000"/>
              </a:solidFill>
              <a:latin typeface="Ink Free" panose="03080402000500000000" pitchFamily="66" charset="0"/>
            </a:endParaRPr>
          </a:p>
          <a:p>
            <a:endParaRPr lang="en-US" sz="2400" b="1" i="0" u="none" strike="noStrike" baseline="0" dirty="0">
              <a:solidFill>
                <a:schemeClr val="bg1"/>
              </a:solidFill>
              <a:latin typeface="Lucida Bright" panose="02040602050505020304" pitchFamily="18" charset="0"/>
            </a:endParaRPr>
          </a:p>
          <a:p>
            <a:pPr marR="7050"/>
            <a:r>
              <a:rPr lang="en-US" sz="2400" b="1" i="0" u="none" strike="noStrike" baseline="0" dirty="0">
                <a:solidFill>
                  <a:schemeClr val="bg1"/>
                </a:solidFill>
                <a:latin typeface="Lucida Bright" panose="02040602050505020304" pitchFamily="18" charset="0"/>
              </a:rPr>
              <a:t>Referrals &amp; Pre-Authorizations</a:t>
            </a:r>
            <a:endParaRPr lang="en-US" sz="2400" b="1" dirty="0">
              <a:solidFill>
                <a:schemeClr val="bg1"/>
              </a:solidFill>
              <a:latin typeface="Lucida Bright" panose="02040602050505020304" pitchFamily="18" charset="0"/>
            </a:endParaRPr>
          </a:p>
        </p:txBody>
      </p:sp>
    </p:spTree>
    <p:extLst>
      <p:ext uri="{BB962C8B-B14F-4D97-AF65-F5344CB8AC3E}">
        <p14:creationId xmlns:p14="http://schemas.microsoft.com/office/powerpoint/2010/main" val="32910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7CE020-CC7F-A490-FFE3-230AC0598B25}"/>
              </a:ext>
            </a:extLst>
          </p:cNvPr>
          <p:cNvSpPr txBox="1">
            <a:spLocks/>
          </p:cNvSpPr>
          <p:nvPr/>
        </p:nvSpPr>
        <p:spPr bwMode="gray">
          <a:xfrm>
            <a:off x="267227" y="506316"/>
            <a:ext cx="6670021" cy="692150"/>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2400" b="1" i="0" u="none" kern="1200">
                <a:solidFill>
                  <a:schemeClr val="bg1"/>
                </a:solidFill>
                <a:latin typeface="Lucida Bright" panose="02040602050505020304"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solidFill>
                  <a:sysClr val="window" lastClr="FFFFFF"/>
                </a:solidFill>
              </a:rPr>
              <a:t>Helpful Websites to Find Care</a:t>
            </a:r>
            <a:endParaRPr kumimoji="0" lang="en-US" sz="2400" b="1" i="0" u="none" strike="noStrike" kern="1200" cap="none" spc="0" normalizeH="0" baseline="0" noProof="0" dirty="0">
              <a:ln>
                <a:noFill/>
              </a:ln>
              <a:solidFill>
                <a:sysClr val="window" lastClr="FFFFFF"/>
              </a:solidFill>
              <a:effectLst/>
              <a:uLnTx/>
              <a:uFillTx/>
              <a:latin typeface="Lucida Bright" panose="02040602050505020304" pitchFamily="18" charset="0"/>
              <a:ea typeface="+mj-ea"/>
              <a:cs typeface="+mj-cs"/>
            </a:endParaRPr>
          </a:p>
        </p:txBody>
      </p:sp>
      <p:sp>
        <p:nvSpPr>
          <p:cNvPr id="5" name="TextBox 4">
            <a:extLst>
              <a:ext uri="{FF2B5EF4-FFF2-40B4-BE49-F238E27FC236}">
                <a16:creationId xmlns:a16="http://schemas.microsoft.com/office/drawing/2014/main" id="{746B1352-D451-31EF-5925-E69473DCDA38}"/>
              </a:ext>
            </a:extLst>
          </p:cNvPr>
          <p:cNvSpPr txBox="1"/>
          <p:nvPr/>
        </p:nvSpPr>
        <p:spPr>
          <a:xfrm>
            <a:off x="-1" y="1739933"/>
            <a:ext cx="9033469" cy="3416320"/>
          </a:xfrm>
          <a:prstGeom prst="rect">
            <a:avLst/>
          </a:prstGeom>
          <a:noFill/>
        </p:spPr>
        <p:txBody>
          <a:bodyPr wrap="square">
            <a:spAutoFit/>
          </a:bodyPr>
          <a:lstStyle/>
          <a:p>
            <a:r>
              <a:rPr lang="en-US" sz="1800" b="0" i="0" u="none" strike="noStrike" baseline="0" dirty="0">
                <a:solidFill>
                  <a:srgbClr val="221F1F"/>
                </a:solidFill>
                <a:latin typeface="Arial Narrow" panose="020B0606020202030204" pitchFamily="34" charset="0"/>
              </a:rPr>
              <a:t>For a list of the nearest civilian ERs to Fort Knox visit: </a:t>
            </a:r>
            <a:r>
              <a:rPr lang="en-US" sz="1800" b="0" i="0" u="none" strike="noStrike" baseline="0" dirty="0">
                <a:solidFill>
                  <a:srgbClr val="0000FF"/>
                </a:solidFill>
                <a:latin typeface="Arial Narrow" panose="020B0606020202030204" pitchFamily="34" charset="0"/>
                <a:hlinkClick r:id="rId2"/>
              </a:rPr>
              <a:t>www.goperspecta.com/VPD/HumanaMilitary/</a:t>
            </a:r>
          </a:p>
          <a:p>
            <a:endParaRPr lang="en-US" sz="1800" b="0" i="0" u="none" strike="noStrike" baseline="0" dirty="0">
              <a:solidFill>
                <a:srgbClr val="0000FF"/>
              </a:solidFill>
              <a:latin typeface="Arial Narrow" panose="020B0606020202030204" pitchFamily="34" charset="0"/>
              <a:hlinkClick r:id="rId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rgbClr val="221F1F"/>
                </a:solidFill>
                <a:latin typeface="Arial Narrow" panose="020B0606020202030204" pitchFamily="34" charset="0"/>
              </a:rPr>
              <a:t>To locate an urgent care center near you visit </a:t>
            </a:r>
            <a:r>
              <a:rPr lang="en-US" sz="1800" b="0" i="0" u="none" strike="noStrike" baseline="0" dirty="0">
                <a:solidFill>
                  <a:srgbClr val="0000FF"/>
                </a:solidFill>
                <a:latin typeface="Arial Narrow" panose="020B0606020202030204" pitchFamily="34" charset="0"/>
                <a:hlinkClick r:id="rId2"/>
              </a:rPr>
              <a:t>www.goperspecta.com/VPD/HumanaMilitary/public/ProviderSearch/Main</a:t>
            </a:r>
            <a:endParaRPr lang="en-US" sz="1800" b="0" i="0" u="none" strike="noStrike" baseline="0" dirty="0">
              <a:solidFill>
                <a:srgbClr val="000000"/>
              </a:solidFill>
              <a:latin typeface="Arial Narrow" panose="020B0606020202030204" pitchFamily="34" charset="0"/>
            </a:endParaRPr>
          </a:p>
          <a:p>
            <a:r>
              <a:rPr lang="en-US" sz="1800" b="0" i="0" u="none" strike="noStrike" baseline="0" dirty="0">
                <a:solidFill>
                  <a:srgbClr val="0000FF"/>
                </a:solidFill>
                <a:latin typeface="Arial Narrow" panose="020B0606020202030204" pitchFamily="34" charset="0"/>
                <a:hlinkClick r:id="rId2"/>
              </a:rPr>
              <a:t>public/</a:t>
            </a:r>
            <a:r>
              <a:rPr lang="en-US" sz="1800" b="0" i="0" u="none" strike="noStrike" baseline="0" dirty="0" err="1">
                <a:solidFill>
                  <a:srgbClr val="0000FF"/>
                </a:solidFill>
                <a:latin typeface="Arial Narrow" panose="020B0606020202030204" pitchFamily="34" charset="0"/>
                <a:hlinkClick r:id="rId2"/>
              </a:rPr>
              <a:t>ProviderSearch</a:t>
            </a:r>
            <a:r>
              <a:rPr lang="en-US" sz="1800" b="0" i="0" u="none" strike="noStrike" baseline="0" dirty="0">
                <a:solidFill>
                  <a:srgbClr val="0000FF"/>
                </a:solidFill>
                <a:latin typeface="Arial Narrow" panose="020B0606020202030204" pitchFamily="34" charset="0"/>
                <a:hlinkClick r:id="rId2"/>
              </a:rPr>
              <a:t>/Main</a:t>
            </a:r>
            <a:endParaRPr lang="en-US" sz="1800" b="0" i="0" u="none" strike="noStrike" baseline="0" dirty="0">
              <a:solidFill>
                <a:srgbClr val="0000FF"/>
              </a:solidFill>
              <a:latin typeface="Arial Narrow" panose="020B0606020202030204" pitchFamily="34" charset="0"/>
            </a:endParaRPr>
          </a:p>
          <a:p>
            <a:endParaRPr lang="en-US" sz="1800" b="0" i="0" u="none" strike="noStrike" baseline="0" dirty="0">
              <a:solidFill>
                <a:srgbClr val="0000FF"/>
              </a:solidFill>
              <a:latin typeface="Arial Narrow" panose="020B0606020202030204" pitchFamily="34" charset="0"/>
            </a:endParaRPr>
          </a:p>
          <a:p>
            <a:r>
              <a:rPr lang="en-US" dirty="0">
                <a:solidFill>
                  <a:srgbClr val="221F1F"/>
                </a:solidFill>
                <a:latin typeface="Arial Narrow" panose="020B0606020202030204" pitchFamily="34" charset="0"/>
              </a:rPr>
              <a:t>To access Doctor on Demand d</a:t>
            </a:r>
            <a:r>
              <a:rPr lang="en-US" sz="1800" b="0" i="0" u="none" strike="noStrike" baseline="0" dirty="0">
                <a:solidFill>
                  <a:srgbClr val="221F1F"/>
                </a:solidFill>
                <a:latin typeface="Arial Narrow" panose="020B0606020202030204" pitchFamily="34" charset="0"/>
              </a:rPr>
              <a:t>ownload the app or go to </a:t>
            </a:r>
            <a:r>
              <a:rPr lang="en-US" sz="1800" b="0" i="0" u="none" strike="noStrike" baseline="0" dirty="0">
                <a:solidFill>
                  <a:srgbClr val="1F5E9E"/>
                </a:solidFill>
                <a:latin typeface="Arial Narrow" panose="020B0606020202030204" pitchFamily="34" charset="0"/>
              </a:rPr>
              <a:t>doctorondemand.com. </a:t>
            </a:r>
          </a:p>
          <a:p>
            <a:endParaRPr lang="en-US" sz="1800" b="0" i="0" u="none" strike="noStrike" baseline="0" dirty="0">
              <a:solidFill>
                <a:srgbClr val="221F1F"/>
              </a:solidFill>
              <a:latin typeface="Arial Narrow" panose="020B0606020202030204" pitchFamily="34" charset="0"/>
            </a:endParaRPr>
          </a:p>
          <a:p>
            <a:r>
              <a:rPr lang="en-US" sz="1800" b="0" i="0" u="none" strike="noStrike" baseline="0" dirty="0" err="1">
                <a:solidFill>
                  <a:srgbClr val="221F1F"/>
                </a:solidFill>
                <a:latin typeface="Arial Narrow" panose="020B0606020202030204" pitchFamily="34" charset="0"/>
              </a:rPr>
              <a:t>Telemynd</a:t>
            </a:r>
            <a:r>
              <a:rPr lang="en-US" sz="1800" b="0" i="0" u="none" strike="noStrike" baseline="0" dirty="0">
                <a:solidFill>
                  <a:srgbClr val="221F1F"/>
                </a:solidFill>
                <a:latin typeface="Arial Narrow" panose="020B0606020202030204" pitchFamily="34" charset="0"/>
              </a:rPr>
              <a:t> provides virtual mental health care, matching you with a therapist or prescriber covered by TRICARE at </a:t>
            </a:r>
            <a:r>
              <a:rPr lang="en-US" sz="1800" b="0" i="0" u="none" strike="noStrike" baseline="0" dirty="0">
                <a:solidFill>
                  <a:srgbClr val="0000FF"/>
                </a:solidFill>
                <a:latin typeface="Arial Narrow" panose="020B0606020202030204" pitchFamily="34" charset="0"/>
                <a:hlinkClick r:id="rId3"/>
              </a:rPr>
              <a:t>https://www.telemynd.com</a:t>
            </a:r>
            <a:endParaRPr lang="en-US" sz="1800" b="0" i="0" u="none" strike="noStrike" baseline="0" dirty="0">
              <a:solidFill>
                <a:srgbClr val="0000FF"/>
              </a:solidFill>
              <a:latin typeface="Arial Narrow" panose="020B0606020202030204" pitchFamily="34" charset="0"/>
            </a:endParaRPr>
          </a:p>
          <a:p>
            <a:endParaRPr lang="en-US" sz="1800" b="0" i="0" u="none" strike="noStrike" baseline="0" dirty="0">
              <a:solidFill>
                <a:srgbClr val="0000FF"/>
              </a:solidFill>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rgbClr val="221F1F"/>
                </a:solidFill>
                <a:latin typeface="Arial Narrow" panose="020B0606020202030204" pitchFamily="34" charset="0"/>
              </a:rPr>
              <a:t>*More information for Tricare covered services at: </a:t>
            </a:r>
            <a:r>
              <a:rPr lang="en-US" sz="1800" b="0" i="0" u="none" strike="noStrike" baseline="0" dirty="0">
                <a:solidFill>
                  <a:srgbClr val="0000FF"/>
                </a:solidFill>
                <a:latin typeface="Arial Narrow" panose="020B0606020202030204" pitchFamily="34" charset="0"/>
                <a:hlinkClick r:id="rId4"/>
              </a:rPr>
              <a:t>https://tricare.mil/HealthWellness/Preventive</a:t>
            </a:r>
            <a:endParaRPr lang="en-US" sz="1800" b="0" i="0" u="none" strike="noStrike" baseline="0" dirty="0">
              <a:solidFill>
                <a:srgbClr val="0000FF"/>
              </a:solidFill>
              <a:latin typeface="Arial Narrow" panose="020B0606020202030204" pitchFamily="34" charset="0"/>
            </a:endParaRPr>
          </a:p>
        </p:txBody>
      </p:sp>
    </p:spTree>
    <p:extLst>
      <p:ext uri="{BB962C8B-B14F-4D97-AF65-F5344CB8AC3E}">
        <p14:creationId xmlns:p14="http://schemas.microsoft.com/office/powerpoint/2010/main" val="1548199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DA66FC-F6AA-9A59-EB8A-6FCA1944BA7A}"/>
              </a:ext>
            </a:extLst>
          </p:cNvPr>
          <p:cNvSpPr>
            <a:spLocks noGrp="1"/>
          </p:cNvSpPr>
          <p:nvPr>
            <p:ph type="sldNum" sz="quarter" idx="4294967295"/>
          </p:nvPr>
        </p:nvSpPr>
        <p:spPr>
          <a:xfrm>
            <a:off x="6457950" y="6356351"/>
            <a:ext cx="2057400" cy="365125"/>
          </a:xfrm>
          <a:prstGeom prst="rect">
            <a:avLst/>
          </a:prstGeom>
        </p:spPr>
        <p:txBody>
          <a:bodyPr/>
          <a:lstStyle/>
          <a:p>
            <a:r>
              <a:rPr lang="en-US"/>
              <a:t>			</a:t>
            </a:r>
            <a:fld id="{62D532E2-4567-46F9-9845-762611049AA7}" type="slidenum">
              <a:rPr lang="en-US" smtClean="0"/>
              <a:pPr/>
              <a:t>13</a:t>
            </a:fld>
            <a:endParaRPr lang="en-US" dirty="0"/>
          </a:p>
        </p:txBody>
      </p:sp>
      <p:sp>
        <p:nvSpPr>
          <p:cNvPr id="6" name="TextBox 5">
            <a:extLst>
              <a:ext uri="{FF2B5EF4-FFF2-40B4-BE49-F238E27FC236}">
                <a16:creationId xmlns:a16="http://schemas.microsoft.com/office/drawing/2014/main" id="{F0431F0F-391E-2083-7F7E-00EFEFB5C452}"/>
              </a:ext>
            </a:extLst>
          </p:cNvPr>
          <p:cNvSpPr txBox="1"/>
          <p:nvPr/>
        </p:nvSpPr>
        <p:spPr>
          <a:xfrm>
            <a:off x="146304" y="1799951"/>
            <a:ext cx="8750808" cy="4247317"/>
          </a:xfrm>
          <a:prstGeom prst="rect">
            <a:avLst/>
          </a:prstGeom>
          <a:noFill/>
        </p:spPr>
        <p:txBody>
          <a:bodyPr wrap="square">
            <a:spAutoFit/>
          </a:bodyPr>
          <a:lstStyle/>
          <a:p>
            <a:pPr marL="0" indent="0">
              <a:buNone/>
            </a:pPr>
            <a:r>
              <a:rPr lang="en-US" b="1" dirty="0">
                <a:latin typeface="Arial Narrow" panose="020B0606020202030204" pitchFamily="34" charset="0"/>
              </a:rPr>
              <a:t>Pharmacy</a:t>
            </a:r>
          </a:p>
          <a:p>
            <a:pPr marL="0" indent="0">
              <a:buNone/>
            </a:pPr>
            <a:endParaRPr lang="en-US" sz="1000" b="1" dirty="0">
              <a:latin typeface="Arial Narrow" panose="020B0606020202030204" pitchFamily="34" charset="0"/>
            </a:endParaRPr>
          </a:p>
          <a:p>
            <a:pPr marL="285750" indent="-285750">
              <a:buFont typeface="Arial" panose="020B0604020202020204" pitchFamily="34" charset="0"/>
              <a:buChar char="•"/>
            </a:pPr>
            <a:r>
              <a:rPr lang="en-US" dirty="0">
                <a:effectLst/>
                <a:ea typeface="Calibri" panose="020F0502020204030204" pitchFamily="34" charset="0"/>
                <a:cs typeface="Times New Roman" panose="02020603050405020304" pitchFamily="18" charset="0"/>
              </a:rPr>
              <a:t>After June 3</a:t>
            </a:r>
            <a:r>
              <a:rPr lang="en-US" baseline="30000" dirty="0">
                <a:effectLst/>
                <a:ea typeface="Calibri" panose="020F0502020204030204" pitchFamily="34" charset="0"/>
                <a:cs typeface="Times New Roman" panose="02020603050405020304" pitchFamily="18" charset="0"/>
              </a:rPr>
              <a:t>rd</a:t>
            </a:r>
            <a:r>
              <a:rPr lang="en-US" dirty="0">
                <a:effectLst/>
                <a:ea typeface="Calibri" panose="020F0502020204030204" pitchFamily="34" charset="0"/>
                <a:cs typeface="Times New Roman" panose="02020603050405020304" pitchFamily="18" charset="0"/>
              </a:rPr>
              <a:t>, 2023, our service and wait times will be much longer, especially in the first 4-6 weeks. </a:t>
            </a:r>
            <a:endParaRPr lang="en-US" dirty="0">
              <a:ea typeface="Calibri" panose="020F0502020204030204" pitchFamily="34" charset="0"/>
              <a:cs typeface="Times New Roman" panose="02020603050405020304" pitchFamily="18" charset="0"/>
            </a:endParaRPr>
          </a:p>
          <a:p>
            <a:endParaRPr lang="en-US" dirty="0">
              <a:effectLs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dirty="0">
                <a:effectLst/>
                <a:ea typeface="Calibri" panose="020F0502020204030204" pitchFamily="34" charset="0"/>
                <a:cs typeface="Times New Roman" panose="02020603050405020304" pitchFamily="18" charset="0"/>
              </a:rPr>
              <a:t>We encourage all beneficiaries to process and pick up prescriptions at our pharmacies that are due to be filled prior to June 3</a:t>
            </a:r>
            <a:r>
              <a:rPr lang="en-US" baseline="30000" dirty="0">
                <a:effectLst/>
                <a:ea typeface="Calibri" panose="020F0502020204030204" pitchFamily="34" charset="0"/>
                <a:cs typeface="Times New Roman" panose="02020603050405020304" pitchFamily="18" charset="0"/>
              </a:rPr>
              <a:t>rd</a:t>
            </a:r>
            <a:r>
              <a:rPr lang="en-US" dirty="0">
                <a:effectLst/>
                <a:ea typeface="Calibri" panose="020F0502020204030204" pitchFamily="34" charset="0"/>
                <a:cs typeface="Times New Roman" panose="02020603050405020304" pitchFamily="18" charset="0"/>
              </a:rPr>
              <a:t> to the maximum extent possible.  </a:t>
            </a:r>
          </a:p>
          <a:p>
            <a:endParaRPr lang="en-US" dirty="0">
              <a:effectLs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dirty="0">
                <a:effectLst/>
                <a:ea typeface="Calibri" panose="020F0502020204030204" pitchFamily="34" charset="0"/>
                <a:cs typeface="Times New Roman" panose="02020603050405020304" pitchFamily="18" charset="0"/>
              </a:rPr>
              <a:t>In the new system we will be able to accept electronic prescriptions for all medications, including DEA Schedule II-V controlled substances. </a:t>
            </a:r>
          </a:p>
          <a:p>
            <a:endParaRPr lang="en-US" dirty="0">
              <a:effectLs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dirty="0">
                <a:effectLst/>
                <a:ea typeface="Calibri" panose="020F0502020204030204" pitchFamily="34" charset="0"/>
                <a:cs typeface="Times New Roman" panose="02020603050405020304" pitchFamily="18" charset="0"/>
              </a:rPr>
              <a:t>There will no longer be a need to transfer prescriptions between military pharmacies that are both using MHS GENESIS.  For beneficiaries that are on TDY, vacation, or PCS to another military installation, all active prescriptions with fills remaining can be processed at any military pharmacy that is using MHS GENESIS.</a:t>
            </a:r>
            <a:endParaRPr lang="en-US" b="1" dirty="0"/>
          </a:p>
        </p:txBody>
      </p:sp>
      <p:sp>
        <p:nvSpPr>
          <p:cNvPr id="11" name="Title 2">
            <a:extLst>
              <a:ext uri="{FF2B5EF4-FFF2-40B4-BE49-F238E27FC236}">
                <a16:creationId xmlns:a16="http://schemas.microsoft.com/office/drawing/2014/main" id="{2ADB5F90-82E3-F4DD-9098-CE292EDB245A}"/>
              </a:ext>
            </a:extLst>
          </p:cNvPr>
          <p:cNvSpPr txBox="1">
            <a:spLocks/>
          </p:cNvSpPr>
          <p:nvPr/>
        </p:nvSpPr>
        <p:spPr bwMode="gray">
          <a:xfrm>
            <a:off x="267227" y="506316"/>
            <a:ext cx="6670021" cy="692150"/>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2400" b="1" i="0" u="none" kern="1200">
                <a:solidFill>
                  <a:schemeClr val="bg1"/>
                </a:solidFill>
                <a:latin typeface="Lucida Bright" panose="02040602050505020304"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solidFill>
                  <a:sysClr val="window" lastClr="FFFFFF"/>
                </a:solidFill>
              </a:rPr>
              <a:t>As a Beneficiary, what will the Impacts be?</a:t>
            </a:r>
            <a:endParaRPr kumimoji="0" lang="en-US" sz="2400" b="1" i="0" u="none" strike="noStrike" kern="1200" cap="none" spc="0" normalizeH="0" baseline="0" noProof="0" dirty="0">
              <a:ln>
                <a:noFill/>
              </a:ln>
              <a:solidFill>
                <a:sysClr val="window" lastClr="FFFFFF"/>
              </a:solidFill>
              <a:effectLst/>
              <a:uLnTx/>
              <a:uFillTx/>
              <a:latin typeface="Lucida Bright" panose="02040602050505020304" pitchFamily="18" charset="0"/>
              <a:ea typeface="+mj-ea"/>
              <a:cs typeface="+mj-cs"/>
            </a:endParaRPr>
          </a:p>
        </p:txBody>
      </p:sp>
    </p:spTree>
    <p:extLst>
      <p:ext uri="{BB962C8B-B14F-4D97-AF65-F5344CB8AC3E}">
        <p14:creationId xmlns:p14="http://schemas.microsoft.com/office/powerpoint/2010/main" val="11332868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DA66FC-F6AA-9A59-EB8A-6FCA1944BA7A}"/>
              </a:ext>
            </a:extLst>
          </p:cNvPr>
          <p:cNvSpPr>
            <a:spLocks noGrp="1"/>
          </p:cNvSpPr>
          <p:nvPr>
            <p:ph type="sldNum" sz="quarter" idx="4294967295"/>
          </p:nvPr>
        </p:nvSpPr>
        <p:spPr>
          <a:xfrm>
            <a:off x="6457950" y="6356351"/>
            <a:ext cx="2057400" cy="365125"/>
          </a:xfrm>
          <a:prstGeom prst="rect">
            <a:avLst/>
          </a:prstGeom>
        </p:spPr>
        <p:txBody>
          <a:bodyPr/>
          <a:lstStyle/>
          <a:p>
            <a:r>
              <a:rPr lang="en-US"/>
              <a:t>			</a:t>
            </a:r>
            <a:fld id="{62D532E2-4567-46F9-9845-762611049AA7}" type="slidenum">
              <a:rPr lang="en-US" smtClean="0"/>
              <a:pPr/>
              <a:t>14</a:t>
            </a:fld>
            <a:endParaRPr lang="en-US" dirty="0"/>
          </a:p>
        </p:txBody>
      </p:sp>
      <p:sp>
        <p:nvSpPr>
          <p:cNvPr id="10" name="TextBox 9">
            <a:extLst>
              <a:ext uri="{FF2B5EF4-FFF2-40B4-BE49-F238E27FC236}">
                <a16:creationId xmlns:a16="http://schemas.microsoft.com/office/drawing/2014/main" id="{349DCC87-778E-91C3-9D09-356D5A895EF7}"/>
              </a:ext>
            </a:extLst>
          </p:cNvPr>
          <p:cNvSpPr txBox="1"/>
          <p:nvPr/>
        </p:nvSpPr>
        <p:spPr>
          <a:xfrm>
            <a:off x="146304" y="1774020"/>
            <a:ext cx="8833104" cy="1754326"/>
          </a:xfrm>
          <a:prstGeom prst="rect">
            <a:avLst/>
          </a:prstGeom>
          <a:noFill/>
        </p:spPr>
        <p:txBody>
          <a:bodyPr wrap="square">
            <a:spAutoFit/>
          </a:bodyPr>
          <a:lstStyle/>
          <a:p>
            <a:pPr marL="0" indent="0">
              <a:buNone/>
            </a:pPr>
            <a:r>
              <a:rPr lang="en-US" sz="1800" b="1" dirty="0">
                <a:solidFill>
                  <a:srgbClr val="FF0000"/>
                </a:solidFill>
              </a:rPr>
              <a:t>TOL Patient Portal Prescription Refills to Pharmacy</a:t>
            </a:r>
          </a:p>
          <a:p>
            <a:pPr marL="285750" indent="-285750">
              <a:buFont typeface="Arial" panose="020B0604020202020204" pitchFamily="34" charset="0"/>
              <a:buChar char="•"/>
            </a:pPr>
            <a:r>
              <a:rPr lang="en-US" b="1" dirty="0"/>
              <a:t>TOL Patient portal prescription refills to pharmacy t</a:t>
            </a:r>
            <a:r>
              <a:rPr lang="en-US" sz="1800" b="1" dirty="0"/>
              <a:t>urns off two (2) days prior to MHS GENESIS Go-Live  (June 1, 2023)</a:t>
            </a:r>
          </a:p>
          <a:p>
            <a:pPr marL="285750" indent="-285750">
              <a:buFont typeface="Arial" panose="020B0604020202020204" pitchFamily="34" charset="0"/>
              <a:buChar char="•"/>
            </a:pPr>
            <a:r>
              <a:rPr lang="en-US" b="1" dirty="0"/>
              <a:t>After June 1st, all prescription refill requests to the pharmacy MUST be completed using the </a:t>
            </a:r>
            <a:r>
              <a:rPr lang="en-US" b="1" dirty="0" err="1"/>
              <a:t>AudioCare</a:t>
            </a:r>
            <a:r>
              <a:rPr lang="en-US" b="1" dirty="0"/>
              <a:t> phone system </a:t>
            </a:r>
          </a:p>
          <a:p>
            <a:pPr marL="285750" indent="-285750">
              <a:buFont typeface="Arial" panose="020B0604020202020204" pitchFamily="34" charset="0"/>
              <a:buChar char="•"/>
            </a:pPr>
            <a:r>
              <a:rPr lang="en-US" sz="1800" b="1" dirty="0"/>
              <a:t>There will be no online refill</a:t>
            </a:r>
            <a:r>
              <a:rPr lang="en-US" b="1" dirty="0"/>
              <a:t> requests to pharmacy available</a:t>
            </a:r>
            <a:endParaRPr lang="en-US" sz="1800" b="1" dirty="0"/>
          </a:p>
        </p:txBody>
      </p:sp>
      <p:sp>
        <p:nvSpPr>
          <p:cNvPr id="11" name="Title 2">
            <a:extLst>
              <a:ext uri="{FF2B5EF4-FFF2-40B4-BE49-F238E27FC236}">
                <a16:creationId xmlns:a16="http://schemas.microsoft.com/office/drawing/2014/main" id="{2ADB5F90-82E3-F4DD-9098-CE292EDB245A}"/>
              </a:ext>
            </a:extLst>
          </p:cNvPr>
          <p:cNvSpPr txBox="1">
            <a:spLocks/>
          </p:cNvSpPr>
          <p:nvPr/>
        </p:nvSpPr>
        <p:spPr bwMode="gray">
          <a:xfrm>
            <a:off x="267227" y="506316"/>
            <a:ext cx="6670021" cy="692150"/>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2400" b="1" i="0" u="none" kern="1200">
                <a:solidFill>
                  <a:schemeClr val="bg1"/>
                </a:solidFill>
                <a:latin typeface="Lucida Bright" panose="02040602050505020304"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solidFill>
                  <a:sysClr val="window" lastClr="FFFFFF"/>
                </a:solidFill>
              </a:rPr>
              <a:t>As a Beneficiary, what will the Impacts be?</a:t>
            </a:r>
            <a:endParaRPr kumimoji="0" lang="en-US" sz="2400" b="1" i="0" u="none" strike="noStrike" kern="1200" cap="none" spc="0" normalizeH="0" baseline="0" noProof="0" dirty="0">
              <a:ln>
                <a:noFill/>
              </a:ln>
              <a:solidFill>
                <a:sysClr val="window" lastClr="FFFFFF"/>
              </a:solidFill>
              <a:effectLst/>
              <a:uLnTx/>
              <a:uFillTx/>
              <a:latin typeface="Lucida Bright" panose="02040602050505020304" pitchFamily="18" charset="0"/>
              <a:ea typeface="+mj-ea"/>
              <a:cs typeface="+mj-cs"/>
            </a:endParaRPr>
          </a:p>
        </p:txBody>
      </p:sp>
      <p:sp>
        <p:nvSpPr>
          <p:cNvPr id="3" name="TextBox 2">
            <a:extLst>
              <a:ext uri="{FF2B5EF4-FFF2-40B4-BE49-F238E27FC236}">
                <a16:creationId xmlns:a16="http://schemas.microsoft.com/office/drawing/2014/main" id="{FA151A34-487B-177A-241C-D0DCB38C2D2B}"/>
              </a:ext>
            </a:extLst>
          </p:cNvPr>
          <p:cNvSpPr txBox="1"/>
          <p:nvPr/>
        </p:nvSpPr>
        <p:spPr>
          <a:xfrm>
            <a:off x="146304" y="3608916"/>
            <a:ext cx="8833104" cy="2585323"/>
          </a:xfrm>
          <a:prstGeom prst="rect">
            <a:avLst/>
          </a:prstGeom>
          <a:noFill/>
        </p:spPr>
        <p:txBody>
          <a:bodyPr wrap="square">
            <a:spAutoFit/>
          </a:bodyPr>
          <a:lstStyle/>
          <a:p>
            <a:pPr marL="0" indent="0">
              <a:buNone/>
            </a:pPr>
            <a:r>
              <a:rPr lang="en-US" b="1" dirty="0">
                <a:solidFill>
                  <a:srgbClr val="FF0000"/>
                </a:solidFill>
              </a:rPr>
              <a:t>Initial Registration in the New System</a:t>
            </a:r>
            <a:endParaRPr lang="en-US" sz="1800" b="1" dirty="0">
              <a:solidFill>
                <a:srgbClr val="FF0000"/>
              </a:solidFill>
            </a:endParaRPr>
          </a:p>
          <a:p>
            <a:pPr marL="285750" indent="-285750">
              <a:buFont typeface="Arial" panose="020B0604020202020204" pitchFamily="34" charset="0"/>
              <a:buChar char="•"/>
            </a:pPr>
            <a:r>
              <a:rPr lang="en-US" b="1" dirty="0"/>
              <a:t>MHS GENESIS should automatically register most IRAHC beneficiaries, however some system issues can occur</a:t>
            </a:r>
          </a:p>
          <a:p>
            <a:pPr marL="285750" indent="-285750">
              <a:buFont typeface="Arial" panose="020B0604020202020204" pitchFamily="34" charset="0"/>
              <a:buChar char="•"/>
            </a:pPr>
            <a:r>
              <a:rPr lang="en-US" sz="1800" b="1" dirty="0"/>
              <a:t>Any registration issues that need to be corrected should be identified on your first visit to IRAHC after June 3rd</a:t>
            </a:r>
          </a:p>
          <a:p>
            <a:pPr marL="285750" indent="-285750">
              <a:buFont typeface="Arial" panose="020B0604020202020204" pitchFamily="34" charset="0"/>
              <a:buChar char="•"/>
            </a:pPr>
            <a:r>
              <a:rPr lang="en-US" b="1" dirty="0"/>
              <a:t>If your first visit is to the pharmacy, there is a small chance you may be directed to IRAHC Outpatient Records to complete or correct registration prior to receiving your prescriptions.  </a:t>
            </a:r>
          </a:p>
          <a:p>
            <a:pPr marL="285750" indent="-285750">
              <a:buFont typeface="Arial" panose="020B0604020202020204" pitchFamily="34" charset="0"/>
              <a:buChar char="•"/>
            </a:pPr>
            <a:r>
              <a:rPr lang="en-US" sz="1800" b="1" dirty="0"/>
              <a:t>IRAHC full registration hours are limited to 0800-1600</a:t>
            </a:r>
          </a:p>
        </p:txBody>
      </p:sp>
    </p:spTree>
    <p:extLst>
      <p:ext uri="{BB962C8B-B14F-4D97-AF65-F5344CB8AC3E}">
        <p14:creationId xmlns:p14="http://schemas.microsoft.com/office/powerpoint/2010/main" val="3206930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457950" y="6356351"/>
            <a:ext cx="2057400" cy="365125"/>
          </a:xfrm>
          <a:prstGeom prst="rect">
            <a:avLst/>
          </a:prstGeom>
        </p:spPr>
        <p:txBody>
          <a:bodyPr/>
          <a:lstStyle/>
          <a:p>
            <a:r>
              <a:rPr lang="en-US" dirty="0"/>
              <a:t>			</a:t>
            </a:r>
            <a:fld id="{62D532E2-4567-46F9-9845-762611049AA7}" type="slidenum">
              <a:rPr lang="en-US" smtClean="0"/>
              <a:pPr/>
              <a:t>15</a:t>
            </a:fld>
            <a:endParaRPr lang="en-US" dirty="0"/>
          </a:p>
        </p:txBody>
      </p:sp>
      <p:sp>
        <p:nvSpPr>
          <p:cNvPr id="3" name="Title 2">
            <a:extLst>
              <a:ext uri="{FF2B5EF4-FFF2-40B4-BE49-F238E27FC236}">
                <a16:creationId xmlns:a16="http://schemas.microsoft.com/office/drawing/2014/main" id="{2A755086-3925-48E7-AF9A-5F86697FAE93}"/>
              </a:ext>
            </a:extLst>
          </p:cNvPr>
          <p:cNvSpPr txBox="1">
            <a:spLocks/>
          </p:cNvSpPr>
          <p:nvPr/>
        </p:nvSpPr>
        <p:spPr bwMode="gray">
          <a:xfrm>
            <a:off x="388938" y="488163"/>
            <a:ext cx="6670021" cy="692150"/>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2400" b="1" i="0" u="none" kern="1200">
                <a:solidFill>
                  <a:schemeClr val="bg1"/>
                </a:solidFill>
                <a:latin typeface="Lucida Bright" panose="02040602050505020304"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solidFill>
                  <a:sysClr val="window" lastClr="FFFFFF"/>
                </a:solidFill>
              </a:rPr>
              <a:t>Post Go-Live Expectations</a:t>
            </a:r>
            <a:endParaRPr kumimoji="0" lang="en-US" sz="2400" b="1" i="0" u="none" strike="noStrike" kern="1200" cap="none" spc="0" normalizeH="0" baseline="0" noProof="0" dirty="0">
              <a:ln>
                <a:noFill/>
              </a:ln>
              <a:solidFill>
                <a:sysClr val="window" lastClr="FFFFFF"/>
              </a:solidFill>
              <a:effectLst/>
              <a:uLnTx/>
              <a:uFillTx/>
              <a:latin typeface="Lucida Bright" panose="02040602050505020304" pitchFamily="18" charset="0"/>
              <a:ea typeface="+mj-ea"/>
              <a:cs typeface="+mj-cs"/>
            </a:endParaRPr>
          </a:p>
        </p:txBody>
      </p:sp>
      <p:sp>
        <p:nvSpPr>
          <p:cNvPr id="4" name="Content Placeholder 1">
            <a:extLst>
              <a:ext uri="{FF2B5EF4-FFF2-40B4-BE49-F238E27FC236}">
                <a16:creationId xmlns:a16="http://schemas.microsoft.com/office/drawing/2014/main" id="{6E945294-229B-46A8-BB8A-D60F0B24EB2B}"/>
              </a:ext>
            </a:extLst>
          </p:cNvPr>
          <p:cNvSpPr txBox="1">
            <a:spLocks/>
          </p:cNvSpPr>
          <p:nvPr/>
        </p:nvSpPr>
        <p:spPr>
          <a:xfrm>
            <a:off x="315912" y="1707188"/>
            <a:ext cx="8512175" cy="438881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b="1" dirty="0">
              <a:solidFill>
                <a:srgbClr val="FF0000"/>
              </a:solidFill>
            </a:endParaRPr>
          </a:p>
          <a:p>
            <a:endParaRPr lang="en-US" sz="1800" b="1" dirty="0"/>
          </a:p>
          <a:p>
            <a:pPr marL="0" indent="0">
              <a:buNone/>
            </a:pPr>
            <a:endParaRPr lang="en-US" sz="1400" b="1" dirty="0"/>
          </a:p>
          <a:p>
            <a:endParaRPr lang="en-US" sz="1800" b="1" dirty="0">
              <a:solidFill>
                <a:srgbClr val="0000FF"/>
              </a:solidFill>
            </a:endParaRPr>
          </a:p>
          <a:p>
            <a:endParaRPr lang="en-US" sz="1400" b="1" dirty="0">
              <a:solidFill>
                <a:srgbClr val="383838"/>
              </a:solidFill>
            </a:endParaRPr>
          </a:p>
        </p:txBody>
      </p:sp>
      <p:sp>
        <p:nvSpPr>
          <p:cNvPr id="8" name="TextBox 7">
            <a:extLst>
              <a:ext uri="{FF2B5EF4-FFF2-40B4-BE49-F238E27FC236}">
                <a16:creationId xmlns:a16="http://schemas.microsoft.com/office/drawing/2014/main" id="{BA46413F-8057-2381-1AA1-FDC7FD97E83E}"/>
              </a:ext>
            </a:extLst>
          </p:cNvPr>
          <p:cNvSpPr txBox="1"/>
          <p:nvPr/>
        </p:nvSpPr>
        <p:spPr>
          <a:xfrm>
            <a:off x="0" y="1636778"/>
            <a:ext cx="7182042" cy="3077766"/>
          </a:xfrm>
          <a:prstGeom prst="rect">
            <a:avLst/>
          </a:prstGeom>
          <a:noFill/>
        </p:spPr>
        <p:txBody>
          <a:bodyPr wrap="square">
            <a:spAutoFit/>
          </a:bodyPr>
          <a:lstStyle/>
          <a:p>
            <a:r>
              <a:rPr lang="en-US" sz="2000" b="1" dirty="0"/>
              <a:t>Technical issues with understanding a new system will result in:</a:t>
            </a:r>
          </a:p>
          <a:p>
            <a:pPr marL="285750" indent="-285750">
              <a:buFont typeface="Arial" panose="020B0604020202020204" pitchFamily="34" charset="0"/>
              <a:buChar char="•"/>
            </a:pPr>
            <a:r>
              <a:rPr lang="en-US" sz="2000" b="1" dirty="0"/>
              <a:t>Limited appointment availability (4-6 weeks)</a:t>
            </a:r>
          </a:p>
          <a:p>
            <a:pPr marL="285750" indent="-285750">
              <a:buFont typeface="Arial" panose="020B0604020202020204" pitchFamily="34" charset="0"/>
              <a:buChar char="•"/>
            </a:pPr>
            <a:r>
              <a:rPr lang="en-US" sz="2000" b="1" dirty="0"/>
              <a:t>Slow increase in available appointments</a:t>
            </a:r>
          </a:p>
          <a:p>
            <a:pPr marL="285750" indent="-285750">
              <a:buFont typeface="Arial" panose="020B0604020202020204" pitchFamily="34" charset="0"/>
              <a:buChar char="•"/>
            </a:pPr>
            <a:r>
              <a:rPr lang="en-US" sz="2000" b="1" dirty="0"/>
              <a:t>Longer check-in process</a:t>
            </a:r>
          </a:p>
          <a:p>
            <a:pPr marL="285750" indent="-285750">
              <a:buFont typeface="Arial" panose="020B0604020202020204" pitchFamily="34" charset="0"/>
              <a:buChar char="•"/>
            </a:pPr>
            <a:r>
              <a:rPr lang="en-US" sz="2000" b="1" dirty="0"/>
              <a:t>Longer wait times to pick up medication at the Pharmacy</a:t>
            </a:r>
          </a:p>
          <a:p>
            <a:pPr marL="285750" indent="-285750">
              <a:buFont typeface="Arial" panose="020B0604020202020204" pitchFamily="34" charset="0"/>
              <a:buChar char="•"/>
            </a:pPr>
            <a:r>
              <a:rPr lang="en-US" sz="2000" b="1" dirty="0"/>
              <a:t>Slower response times to Secure Messaging</a:t>
            </a:r>
          </a:p>
          <a:p>
            <a:pPr marL="285750" indent="-285750">
              <a:buFont typeface="Arial" panose="020B0604020202020204" pitchFamily="34" charset="0"/>
              <a:buChar char="•"/>
            </a:pPr>
            <a:r>
              <a:rPr lang="en-US" sz="2000" b="1" dirty="0"/>
              <a:t>System issues will occur throughout the Go-Live process</a:t>
            </a:r>
          </a:p>
          <a:p>
            <a:endParaRPr lang="en-US" b="1" dirty="0"/>
          </a:p>
          <a:p>
            <a:endParaRPr lang="en-US" b="1" dirty="0"/>
          </a:p>
          <a:p>
            <a:pPr marL="285750" indent="-285750">
              <a:buFont typeface="Arial" panose="020B0604020202020204" pitchFamily="34" charset="0"/>
              <a:buChar char="•"/>
            </a:pPr>
            <a:endParaRPr lang="en-US" b="1" dirty="0"/>
          </a:p>
        </p:txBody>
      </p:sp>
      <p:pic>
        <p:nvPicPr>
          <p:cNvPr id="7" name="Picture 6" descr="A picture containing person, wall, indoor&#10;&#10;Description automatically generated">
            <a:extLst>
              <a:ext uri="{FF2B5EF4-FFF2-40B4-BE49-F238E27FC236}">
                <a16:creationId xmlns:a16="http://schemas.microsoft.com/office/drawing/2014/main" id="{137FA461-F106-35C8-D34B-393A894A79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6090" y="3948214"/>
            <a:ext cx="3191069" cy="2127379"/>
          </a:xfrm>
          <a:prstGeom prst="rect">
            <a:avLst/>
          </a:prstGeom>
        </p:spPr>
      </p:pic>
      <p:pic>
        <p:nvPicPr>
          <p:cNvPr id="10" name="Picture 9" descr="A picture containing indoor, person, feet&#10;&#10;Description automatically generated">
            <a:extLst>
              <a:ext uri="{FF2B5EF4-FFF2-40B4-BE49-F238E27FC236}">
                <a16:creationId xmlns:a16="http://schemas.microsoft.com/office/drawing/2014/main" id="{3E2B7CF0-5CA8-B726-639F-5A6D2A093C25}"/>
              </a:ext>
            </a:extLst>
          </p:cNvPr>
          <p:cNvPicPr>
            <a:picLocks noChangeAspect="1"/>
          </p:cNvPicPr>
          <p:nvPr/>
        </p:nvPicPr>
        <p:blipFill rotWithShape="1">
          <a:blip r:embed="rId4">
            <a:extLst>
              <a:ext uri="{28A0092B-C50C-407E-A947-70E740481C1C}">
                <a14:useLocalDpi xmlns:a14="http://schemas.microsoft.com/office/drawing/2010/main" val="0"/>
              </a:ext>
            </a:extLst>
          </a:blip>
          <a:srcRect l="18640"/>
          <a:stretch/>
        </p:blipFill>
        <p:spPr>
          <a:xfrm rot="5400000">
            <a:off x="6892814" y="1992535"/>
            <a:ext cx="2127377" cy="1743169"/>
          </a:xfrm>
          <a:prstGeom prst="rect">
            <a:avLst/>
          </a:prstGeom>
        </p:spPr>
      </p:pic>
      <p:pic>
        <p:nvPicPr>
          <p:cNvPr id="12" name="Picture 11" descr="A group of people posing for a photo&#10;&#10;Description automatically generated">
            <a:extLst>
              <a:ext uri="{FF2B5EF4-FFF2-40B4-BE49-F238E27FC236}">
                <a16:creationId xmlns:a16="http://schemas.microsoft.com/office/drawing/2014/main" id="{0AE27908-F801-DA6B-52CA-945ABA3ACBF4}"/>
              </a:ext>
            </a:extLst>
          </p:cNvPr>
          <p:cNvPicPr>
            <a:picLocks noChangeAspect="1"/>
          </p:cNvPicPr>
          <p:nvPr/>
        </p:nvPicPr>
        <p:blipFill rotWithShape="1">
          <a:blip r:embed="rId5">
            <a:extLst>
              <a:ext uri="{28A0092B-C50C-407E-A947-70E740481C1C}">
                <a14:useLocalDpi xmlns:a14="http://schemas.microsoft.com/office/drawing/2010/main" val="0"/>
              </a:ext>
            </a:extLst>
          </a:blip>
          <a:srcRect l="6875" t="17382" r="9389"/>
          <a:stretch/>
        </p:blipFill>
        <p:spPr>
          <a:xfrm>
            <a:off x="2204537" y="3968621"/>
            <a:ext cx="3234336" cy="2127379"/>
          </a:xfrm>
          <a:prstGeom prst="rect">
            <a:avLst/>
          </a:prstGeom>
        </p:spPr>
      </p:pic>
    </p:spTree>
    <p:extLst>
      <p:ext uri="{BB962C8B-B14F-4D97-AF65-F5344CB8AC3E}">
        <p14:creationId xmlns:p14="http://schemas.microsoft.com/office/powerpoint/2010/main" val="13461290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457950" y="6356351"/>
            <a:ext cx="2256282" cy="365125"/>
          </a:xfrm>
          <a:prstGeom prst="rect">
            <a:avLst/>
          </a:prstGeom>
        </p:spPr>
        <p:txBody>
          <a:bodyPr/>
          <a:lstStyle/>
          <a:p>
            <a:r>
              <a:rPr lang="en-US" dirty="0"/>
              <a:t>			       </a:t>
            </a:r>
            <a:fld id="{62D532E2-4567-46F9-9845-762611049AA7}" type="slidenum">
              <a:rPr lang="en-US" smtClean="0"/>
              <a:pPr/>
              <a:t>16</a:t>
            </a:fld>
            <a:endParaRPr lang="en-US" dirty="0"/>
          </a:p>
        </p:txBody>
      </p:sp>
      <p:sp>
        <p:nvSpPr>
          <p:cNvPr id="8" name="Title 2">
            <a:extLst>
              <a:ext uri="{FF2B5EF4-FFF2-40B4-BE49-F238E27FC236}">
                <a16:creationId xmlns:a16="http://schemas.microsoft.com/office/drawing/2014/main" id="{79153489-6F23-1C8D-8BBF-DB980C19B4C0}"/>
              </a:ext>
            </a:extLst>
          </p:cNvPr>
          <p:cNvSpPr txBox="1">
            <a:spLocks/>
          </p:cNvSpPr>
          <p:nvPr/>
        </p:nvSpPr>
        <p:spPr bwMode="gray">
          <a:xfrm>
            <a:off x="413321" y="422098"/>
            <a:ext cx="6670021" cy="692150"/>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2400" b="1" i="0" u="none" kern="1200">
                <a:solidFill>
                  <a:schemeClr val="bg1"/>
                </a:solidFill>
                <a:latin typeface="Lucida Bright" panose="02040602050505020304"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solidFill>
                  <a:sysClr val="window" lastClr="FFFFFF"/>
                </a:solidFill>
              </a:rPr>
              <a:t>Patient Portal Eligibility</a:t>
            </a:r>
          </a:p>
        </p:txBody>
      </p:sp>
      <p:sp>
        <p:nvSpPr>
          <p:cNvPr id="3" name="TextBox 2">
            <a:extLst>
              <a:ext uri="{FF2B5EF4-FFF2-40B4-BE49-F238E27FC236}">
                <a16:creationId xmlns:a16="http://schemas.microsoft.com/office/drawing/2014/main" id="{6D473215-CD53-0223-D361-C10D79A32DC2}"/>
              </a:ext>
            </a:extLst>
          </p:cNvPr>
          <p:cNvSpPr txBox="1"/>
          <p:nvPr/>
        </p:nvSpPr>
        <p:spPr>
          <a:xfrm>
            <a:off x="143046" y="2084832"/>
            <a:ext cx="6940296" cy="3477875"/>
          </a:xfrm>
          <a:prstGeom prst="rect">
            <a:avLst/>
          </a:prstGeom>
          <a:noFill/>
        </p:spPr>
        <p:txBody>
          <a:bodyPr wrap="square" rtlCol="0">
            <a:spAutoFit/>
          </a:bodyPr>
          <a:lstStyle/>
          <a:p>
            <a:r>
              <a:rPr lang="en-US" sz="2000" b="1" dirty="0"/>
              <a:t>Ages 0-12: </a:t>
            </a:r>
            <a:r>
              <a:rPr lang="en-US" sz="2000" dirty="0"/>
              <a:t>For beneficiaries between the ages of 0-12, the parents or guardians are granted access to their child’s Patient Portal account.</a:t>
            </a:r>
          </a:p>
          <a:p>
            <a:endParaRPr lang="en-US" sz="2000" dirty="0"/>
          </a:p>
          <a:p>
            <a:r>
              <a:rPr lang="en-US" sz="2000" b="1" dirty="0"/>
              <a:t>Ages 13-17: </a:t>
            </a:r>
            <a:r>
              <a:rPr lang="en-US" sz="2000" dirty="0"/>
              <a:t>Beneficiaries between the ages of 13-17 do not have access until allowed by DS Logon.</a:t>
            </a:r>
          </a:p>
          <a:p>
            <a:endParaRPr lang="en-US" sz="2000" dirty="0"/>
          </a:p>
          <a:p>
            <a:r>
              <a:rPr lang="en-US" sz="2000" b="1" dirty="0"/>
              <a:t>Ages 18+: </a:t>
            </a:r>
            <a:r>
              <a:rPr lang="en-US" sz="2000" dirty="0"/>
              <a:t>For beneficiaries ages 18 and up, access is available with a DS Logon Account.</a:t>
            </a:r>
          </a:p>
          <a:p>
            <a:endParaRPr lang="en-US" sz="2000" dirty="0"/>
          </a:p>
          <a:p>
            <a:r>
              <a:rPr lang="en-US" sz="2000" b="1" dirty="0"/>
              <a:t>Services members may continue to use their CAC</a:t>
            </a:r>
          </a:p>
        </p:txBody>
      </p:sp>
    </p:spTree>
    <p:extLst>
      <p:ext uri="{BB962C8B-B14F-4D97-AF65-F5344CB8AC3E}">
        <p14:creationId xmlns:p14="http://schemas.microsoft.com/office/powerpoint/2010/main" val="3915476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755086-3925-48E7-AF9A-5F86697FAE93}"/>
              </a:ext>
            </a:extLst>
          </p:cNvPr>
          <p:cNvSpPr txBox="1">
            <a:spLocks/>
          </p:cNvSpPr>
          <p:nvPr/>
        </p:nvSpPr>
        <p:spPr bwMode="gray">
          <a:xfrm>
            <a:off x="376238" y="488163"/>
            <a:ext cx="6670021" cy="692150"/>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2400" b="1" i="0" u="none" kern="1200">
                <a:solidFill>
                  <a:schemeClr val="bg1"/>
                </a:solidFill>
                <a:latin typeface="Lucida Bright" panose="02040602050505020304"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solidFill>
                  <a:sysClr val="window" lastClr="FFFFFF"/>
                </a:solidFill>
              </a:rPr>
              <a:t>How do I access my EHR?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ysClr val="window" lastClr="FFFFFF"/>
                </a:solidFill>
                <a:effectLst/>
                <a:uLnTx/>
                <a:uFillTx/>
                <a:latin typeface="Lucida Bright" panose="02040602050505020304" pitchFamily="18" charset="0"/>
                <a:ea typeface="+mj-ea"/>
                <a:cs typeface="+mj-cs"/>
              </a:rPr>
              <a:t>- Through the Patient</a:t>
            </a:r>
            <a:r>
              <a:rPr kumimoji="0" lang="en-US" sz="2400" b="1" i="0" u="none" strike="noStrike" kern="1200" cap="none" spc="0" normalizeH="0" noProof="0" dirty="0">
                <a:ln>
                  <a:noFill/>
                </a:ln>
                <a:solidFill>
                  <a:sysClr val="window" lastClr="FFFFFF"/>
                </a:solidFill>
                <a:effectLst/>
                <a:uLnTx/>
                <a:uFillTx/>
                <a:latin typeface="Lucida Bright" panose="02040602050505020304" pitchFamily="18" charset="0"/>
                <a:ea typeface="+mj-ea"/>
                <a:cs typeface="+mj-cs"/>
              </a:rPr>
              <a:t> Portal</a:t>
            </a:r>
            <a:endParaRPr kumimoji="0" lang="en-US" sz="2400" b="1" i="0" u="none" strike="noStrike" kern="1200" cap="none" spc="0" normalizeH="0" baseline="0" noProof="0" dirty="0">
              <a:ln>
                <a:noFill/>
              </a:ln>
              <a:solidFill>
                <a:sysClr val="window" lastClr="FFFFFF"/>
              </a:solidFill>
              <a:effectLst/>
              <a:uLnTx/>
              <a:uFillTx/>
              <a:latin typeface="Lucida Bright" panose="02040602050505020304" pitchFamily="18" charset="0"/>
              <a:ea typeface="+mj-ea"/>
              <a:cs typeface="+mj-cs"/>
            </a:endParaRPr>
          </a:p>
        </p:txBody>
      </p:sp>
      <p:sp>
        <p:nvSpPr>
          <p:cNvPr id="4" name="Slide Number Placeholder 26">
            <a:extLst>
              <a:ext uri="{FF2B5EF4-FFF2-40B4-BE49-F238E27FC236}">
                <a16:creationId xmlns:a16="http://schemas.microsoft.com/office/drawing/2014/main" id="{F04CA770-AA9D-4E32-805D-7118CF9F9160}"/>
              </a:ext>
            </a:extLst>
          </p:cNvPr>
          <p:cNvSpPr>
            <a:spLocks noGrp="1"/>
          </p:cNvSpPr>
          <p:nvPr>
            <p:ph type="sldNum" sz="quarter" idx="4294967295"/>
          </p:nvPr>
        </p:nvSpPr>
        <p:spPr>
          <a:xfrm>
            <a:off x="6457950" y="6356351"/>
            <a:ext cx="2247138" cy="365125"/>
          </a:xfrm>
          <a:prstGeom prst="rect">
            <a:avLst/>
          </a:prstGeom>
        </p:spPr>
        <p:txBody>
          <a:bodyPr/>
          <a:lstStyle/>
          <a:p>
            <a:pPr algn="r"/>
            <a:r>
              <a:rPr lang="en-US" dirty="0">
                <a:latin typeface="Arial Narrow" panose="020B0606020202030204" pitchFamily="34" charset="0"/>
              </a:rPr>
              <a:t>57</a:t>
            </a:r>
          </a:p>
        </p:txBody>
      </p:sp>
      <p:pic>
        <p:nvPicPr>
          <p:cNvPr id="5" name="Picture 4"/>
          <p:cNvPicPr>
            <a:picLocks noChangeAspect="1"/>
          </p:cNvPicPr>
          <p:nvPr/>
        </p:nvPicPr>
        <p:blipFill>
          <a:blip r:embed="rId3"/>
          <a:stretch>
            <a:fillRect/>
          </a:stretch>
        </p:blipFill>
        <p:spPr>
          <a:xfrm>
            <a:off x="317882" y="2060777"/>
            <a:ext cx="3834346" cy="2838732"/>
          </a:xfrm>
          <a:prstGeom prst="rect">
            <a:avLst/>
          </a:prstGeom>
        </p:spPr>
      </p:pic>
      <p:sp>
        <p:nvSpPr>
          <p:cNvPr id="7" name="TextBox 6"/>
          <p:cNvSpPr txBox="1"/>
          <p:nvPr/>
        </p:nvSpPr>
        <p:spPr>
          <a:xfrm>
            <a:off x="357361" y="2479682"/>
            <a:ext cx="1877694" cy="830997"/>
          </a:xfrm>
          <a:prstGeom prst="rect">
            <a:avLst/>
          </a:prstGeom>
          <a:solidFill>
            <a:srgbClr val="02BFAC"/>
          </a:solidFill>
        </p:spPr>
        <p:txBody>
          <a:bodyPr wrap="none" rtlCol="0">
            <a:spAutoFit/>
          </a:bodyPr>
          <a:lstStyle/>
          <a:p>
            <a:r>
              <a:rPr lang="en-US" sz="1600" b="1" u="sng" dirty="0"/>
              <a:t>Two Ways to Access</a:t>
            </a:r>
          </a:p>
          <a:p>
            <a:pPr marL="285750" indent="-285750">
              <a:buFont typeface="Arial" panose="020B0604020202020204" pitchFamily="34" charset="0"/>
              <a:buChar char="•"/>
            </a:pPr>
            <a:r>
              <a:rPr lang="en-US" sz="1600" dirty="0"/>
              <a:t>DS Logon</a:t>
            </a:r>
          </a:p>
          <a:p>
            <a:pPr marL="285750" indent="-285750">
              <a:buFont typeface="Arial" panose="020B0604020202020204" pitchFamily="34" charset="0"/>
              <a:buChar char="•"/>
            </a:pPr>
            <a:r>
              <a:rPr lang="en-US" sz="1600" dirty="0"/>
              <a:t>CAC</a:t>
            </a:r>
          </a:p>
        </p:txBody>
      </p:sp>
      <p:sp>
        <p:nvSpPr>
          <p:cNvPr id="8" name="Right Arrow 7"/>
          <p:cNvSpPr/>
          <p:nvPr/>
        </p:nvSpPr>
        <p:spPr>
          <a:xfrm>
            <a:off x="201168" y="4521229"/>
            <a:ext cx="2033887" cy="21373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First step: Create an Account</a:t>
            </a:r>
          </a:p>
        </p:txBody>
      </p:sp>
      <p:sp>
        <p:nvSpPr>
          <p:cNvPr id="9" name="Rectangle 8"/>
          <p:cNvSpPr/>
          <p:nvPr/>
        </p:nvSpPr>
        <p:spPr>
          <a:xfrm>
            <a:off x="-61722" y="1648711"/>
            <a:ext cx="5695827" cy="338554"/>
          </a:xfrm>
          <a:prstGeom prst="rect">
            <a:avLst/>
          </a:prstGeom>
        </p:spPr>
        <p:txBody>
          <a:bodyPr wrap="square">
            <a:spAutoFit/>
          </a:bodyPr>
          <a:lstStyle/>
          <a:p>
            <a:pPr algn="ctr"/>
            <a:r>
              <a:rPr lang="en-US" sz="1600" b="1" dirty="0">
                <a:solidFill>
                  <a:srgbClr val="0000FF"/>
                </a:solidFill>
              </a:rPr>
              <a:t>https://myaccess.dmdc.osd.mil/identitymanagement/app/login</a:t>
            </a:r>
          </a:p>
        </p:txBody>
      </p:sp>
      <p:pic>
        <p:nvPicPr>
          <p:cNvPr id="2" name="Picture 1" descr="Graphical user interface, text, application, email&#10;&#10;Description automatically generated">
            <a:extLst>
              <a:ext uri="{FF2B5EF4-FFF2-40B4-BE49-F238E27FC236}">
                <a16:creationId xmlns:a16="http://schemas.microsoft.com/office/drawing/2014/main" id="{7A0F2F7E-B1A3-AFEA-38CA-DA234CF01CC3}"/>
              </a:ext>
            </a:extLst>
          </p:cNvPr>
          <p:cNvPicPr>
            <a:picLocks noChangeAspect="1"/>
          </p:cNvPicPr>
          <p:nvPr/>
        </p:nvPicPr>
        <p:blipFill rotWithShape="1">
          <a:blip r:embed="rId4">
            <a:extLst>
              <a:ext uri="{28A0092B-C50C-407E-A947-70E740481C1C}">
                <a14:useLocalDpi xmlns:a14="http://schemas.microsoft.com/office/drawing/2010/main" val="0"/>
              </a:ext>
            </a:extLst>
          </a:blip>
          <a:srcRect r="23150"/>
          <a:stretch/>
        </p:blipFill>
        <p:spPr>
          <a:xfrm>
            <a:off x="4268942" y="2916252"/>
            <a:ext cx="4692961" cy="3063924"/>
          </a:xfrm>
          <a:prstGeom prst="rect">
            <a:avLst/>
          </a:prstGeom>
        </p:spPr>
      </p:pic>
    </p:spTree>
    <p:extLst>
      <p:ext uri="{BB962C8B-B14F-4D97-AF65-F5344CB8AC3E}">
        <p14:creationId xmlns:p14="http://schemas.microsoft.com/office/powerpoint/2010/main" val="3680698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755086-3925-48E7-AF9A-5F86697FAE93}"/>
              </a:ext>
            </a:extLst>
          </p:cNvPr>
          <p:cNvSpPr txBox="1">
            <a:spLocks/>
          </p:cNvSpPr>
          <p:nvPr/>
        </p:nvSpPr>
        <p:spPr bwMode="gray">
          <a:xfrm>
            <a:off x="388938" y="488163"/>
            <a:ext cx="6670021" cy="692150"/>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2400" b="1" i="0" u="none" kern="1200">
                <a:solidFill>
                  <a:schemeClr val="bg1"/>
                </a:solidFill>
                <a:latin typeface="Lucida Bright" panose="02040602050505020304"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solidFill>
                  <a:sysClr val="window" lastClr="FFFFFF"/>
                </a:solidFill>
              </a:rPr>
              <a:t>MHS GENESIS on Social Media</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ysClr val="window" lastClr="FFFFFF"/>
                </a:solidFill>
                <a:effectLst/>
                <a:uLnTx/>
                <a:uFillTx/>
                <a:latin typeface="Lucida Bright" panose="02040602050505020304" pitchFamily="18" charset="0"/>
                <a:ea typeface="+mj-ea"/>
                <a:cs typeface="+mj-cs"/>
              </a:rPr>
              <a:t>https://www.facebook.com/IrelandACH</a:t>
            </a:r>
          </a:p>
        </p:txBody>
      </p:sp>
      <p:pic>
        <p:nvPicPr>
          <p:cNvPr id="12" name="Picture 11">
            <a:extLst>
              <a:ext uri="{FF2B5EF4-FFF2-40B4-BE49-F238E27FC236}">
                <a16:creationId xmlns:a16="http://schemas.microsoft.com/office/drawing/2014/main" id="{EEC20BB3-6EDB-4ABB-38A7-9472C9731E20}"/>
              </a:ext>
            </a:extLst>
          </p:cNvPr>
          <p:cNvPicPr>
            <a:picLocks noChangeAspect="1"/>
          </p:cNvPicPr>
          <p:nvPr/>
        </p:nvPicPr>
        <p:blipFill rotWithShape="1">
          <a:blip r:embed="rId3"/>
          <a:srcRect l="77198" t="29857" r="4058" b="20235"/>
          <a:stretch/>
        </p:blipFill>
        <p:spPr>
          <a:xfrm>
            <a:off x="5333647" y="1689546"/>
            <a:ext cx="3954476" cy="2961314"/>
          </a:xfrm>
          <a:prstGeom prst="rect">
            <a:avLst/>
          </a:prstGeom>
        </p:spPr>
      </p:pic>
      <p:pic>
        <p:nvPicPr>
          <p:cNvPr id="8" name="Picture 7">
            <a:extLst>
              <a:ext uri="{FF2B5EF4-FFF2-40B4-BE49-F238E27FC236}">
                <a16:creationId xmlns:a16="http://schemas.microsoft.com/office/drawing/2014/main" id="{0DA1AF83-ACA1-6E32-A4E1-AB3C839BAF9D}"/>
              </a:ext>
            </a:extLst>
          </p:cNvPr>
          <p:cNvPicPr>
            <a:picLocks noChangeAspect="1"/>
          </p:cNvPicPr>
          <p:nvPr/>
        </p:nvPicPr>
        <p:blipFill rotWithShape="1">
          <a:blip r:embed="rId4"/>
          <a:srcRect l="73265" t="29864" r="8980" b="13900"/>
          <a:stretch/>
        </p:blipFill>
        <p:spPr>
          <a:xfrm>
            <a:off x="110294" y="1639573"/>
            <a:ext cx="3613654" cy="3219061"/>
          </a:xfrm>
          <a:prstGeom prst="rect">
            <a:avLst/>
          </a:prstGeom>
        </p:spPr>
      </p:pic>
      <p:pic>
        <p:nvPicPr>
          <p:cNvPr id="5" name="Picture 4">
            <a:extLst>
              <a:ext uri="{FF2B5EF4-FFF2-40B4-BE49-F238E27FC236}">
                <a16:creationId xmlns:a16="http://schemas.microsoft.com/office/drawing/2014/main" id="{A318C726-CC80-7A46-3C6A-422CF9724834}"/>
              </a:ext>
            </a:extLst>
          </p:cNvPr>
          <p:cNvPicPr>
            <a:picLocks noChangeAspect="1"/>
          </p:cNvPicPr>
          <p:nvPr/>
        </p:nvPicPr>
        <p:blipFill rotWithShape="1">
          <a:blip r:embed="rId5"/>
          <a:srcRect l="77959" t="25873" r="4059" b="20431"/>
          <a:stretch/>
        </p:blipFill>
        <p:spPr>
          <a:xfrm>
            <a:off x="1116692" y="3801749"/>
            <a:ext cx="2788726" cy="2341984"/>
          </a:xfrm>
          <a:prstGeom prst="rect">
            <a:avLst/>
          </a:prstGeom>
        </p:spPr>
      </p:pic>
      <p:pic>
        <p:nvPicPr>
          <p:cNvPr id="2" name="Picture 1">
            <a:extLst>
              <a:ext uri="{FF2B5EF4-FFF2-40B4-BE49-F238E27FC236}">
                <a16:creationId xmlns:a16="http://schemas.microsoft.com/office/drawing/2014/main" id="{E8D34A77-AC6A-DA1E-715B-F86B82A941C7}"/>
              </a:ext>
            </a:extLst>
          </p:cNvPr>
          <p:cNvPicPr>
            <a:picLocks noChangeAspect="1"/>
          </p:cNvPicPr>
          <p:nvPr/>
        </p:nvPicPr>
        <p:blipFill rotWithShape="1">
          <a:blip r:embed="rId6"/>
          <a:srcRect l="78030" t="17677" r="3914" b="28451"/>
          <a:stretch/>
        </p:blipFill>
        <p:spPr>
          <a:xfrm>
            <a:off x="3177899" y="2194602"/>
            <a:ext cx="3104893" cy="2605523"/>
          </a:xfrm>
          <a:prstGeom prst="rect">
            <a:avLst/>
          </a:prstGeom>
        </p:spPr>
      </p:pic>
      <p:pic>
        <p:nvPicPr>
          <p:cNvPr id="14" name="Picture 13">
            <a:extLst>
              <a:ext uri="{FF2B5EF4-FFF2-40B4-BE49-F238E27FC236}">
                <a16:creationId xmlns:a16="http://schemas.microsoft.com/office/drawing/2014/main" id="{D11B6494-A851-29CF-C1AC-408C142943B3}"/>
              </a:ext>
            </a:extLst>
          </p:cNvPr>
          <p:cNvPicPr>
            <a:picLocks noChangeAspect="1"/>
          </p:cNvPicPr>
          <p:nvPr/>
        </p:nvPicPr>
        <p:blipFill rotWithShape="1">
          <a:blip r:embed="rId7"/>
          <a:srcRect l="73163" t="15714" r="8980" b="28413"/>
          <a:stretch/>
        </p:blipFill>
        <p:spPr>
          <a:xfrm>
            <a:off x="5616106" y="3456517"/>
            <a:ext cx="3053655" cy="2687216"/>
          </a:xfrm>
          <a:prstGeom prst="rect">
            <a:avLst/>
          </a:prstGeom>
        </p:spPr>
      </p:pic>
    </p:spTree>
    <p:extLst>
      <p:ext uri="{BB962C8B-B14F-4D97-AF65-F5344CB8AC3E}">
        <p14:creationId xmlns:p14="http://schemas.microsoft.com/office/powerpoint/2010/main" val="5116671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755086-3925-48E7-AF9A-5F86697FAE93}"/>
              </a:ext>
            </a:extLst>
          </p:cNvPr>
          <p:cNvSpPr txBox="1">
            <a:spLocks/>
          </p:cNvSpPr>
          <p:nvPr/>
        </p:nvSpPr>
        <p:spPr bwMode="gray">
          <a:xfrm>
            <a:off x="388938" y="488163"/>
            <a:ext cx="6670021" cy="692150"/>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2400" b="1" i="0" u="none" kern="1200">
                <a:solidFill>
                  <a:schemeClr val="bg1"/>
                </a:solidFill>
                <a:latin typeface="Lucida Bright" panose="02040602050505020304"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solidFill>
                  <a:sysClr val="window" lastClr="FFFFFF"/>
                </a:solidFill>
              </a:rPr>
              <a:t>When do WE Go-Live ! </a:t>
            </a:r>
            <a:endParaRPr kumimoji="0" lang="en-US" sz="2400" b="1" i="0" u="none" strike="noStrike" kern="1200" cap="none" spc="0" normalizeH="0" baseline="0" noProof="0" dirty="0">
              <a:ln>
                <a:noFill/>
              </a:ln>
              <a:solidFill>
                <a:sysClr val="window" lastClr="FFFFFF"/>
              </a:solidFill>
              <a:effectLst/>
              <a:uLnTx/>
              <a:uFillTx/>
              <a:latin typeface="Lucida Bright" panose="02040602050505020304" pitchFamily="18" charset="0"/>
              <a:ea typeface="+mj-ea"/>
              <a:cs typeface="+mj-cs"/>
            </a:endParaRPr>
          </a:p>
        </p:txBody>
      </p:sp>
      <p:sp>
        <p:nvSpPr>
          <p:cNvPr id="4" name="Content Placeholder 1">
            <a:extLst>
              <a:ext uri="{FF2B5EF4-FFF2-40B4-BE49-F238E27FC236}">
                <a16:creationId xmlns:a16="http://schemas.microsoft.com/office/drawing/2014/main" id="{E2418A79-8E3E-4770-A3FB-E6A50A40B740}"/>
              </a:ext>
            </a:extLst>
          </p:cNvPr>
          <p:cNvSpPr txBox="1">
            <a:spLocks/>
          </p:cNvSpPr>
          <p:nvPr/>
        </p:nvSpPr>
        <p:spPr>
          <a:xfrm>
            <a:off x="2311359" y="3287457"/>
            <a:ext cx="4429178" cy="123235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457200">
              <a:lnSpc>
                <a:spcPct val="100000"/>
              </a:lnSpc>
              <a:spcBef>
                <a:spcPts val="0"/>
              </a:spcBef>
              <a:buNone/>
            </a:pPr>
            <a:r>
              <a:rPr lang="en-US" sz="3200" b="1" dirty="0">
                <a:solidFill>
                  <a:srgbClr val="FF0000"/>
                </a:solidFill>
                <a:latin typeface="Arial Narrow" panose="020B0606020202030204" pitchFamily="34" charset="0"/>
              </a:rPr>
              <a:t>Ireland Army Health Clinic</a:t>
            </a:r>
          </a:p>
          <a:p>
            <a:pPr marL="0" indent="0" algn="ctr" defTabSz="457200">
              <a:lnSpc>
                <a:spcPct val="100000"/>
              </a:lnSpc>
              <a:spcBef>
                <a:spcPts val="0"/>
              </a:spcBef>
              <a:buNone/>
            </a:pPr>
            <a:r>
              <a:rPr lang="en-US" sz="3200" b="1" dirty="0">
                <a:latin typeface="Arial Narrow" panose="020B0606020202030204" pitchFamily="34" charset="0"/>
              </a:rPr>
              <a:t>Go-Live: </a:t>
            </a:r>
            <a:r>
              <a:rPr lang="en-US" sz="3200" b="1" dirty="0">
                <a:solidFill>
                  <a:srgbClr val="FF0000"/>
                </a:solidFill>
                <a:latin typeface="Arial Narrow" panose="020B0606020202030204" pitchFamily="34" charset="0"/>
              </a:rPr>
              <a:t>June 3, 2023</a:t>
            </a:r>
          </a:p>
          <a:p>
            <a:pPr marL="231775" indent="-174625" algn="ctr" defTabSz="457200">
              <a:lnSpc>
                <a:spcPct val="100000"/>
              </a:lnSpc>
              <a:spcBef>
                <a:spcPts val="0"/>
              </a:spcBef>
            </a:pPr>
            <a:endParaRPr lang="en-US" sz="1800" dirty="0">
              <a:latin typeface="Arial Narrow" panose="020B0606020202030204" pitchFamily="34" charset="0"/>
            </a:endParaRPr>
          </a:p>
          <a:p>
            <a:pPr marL="231775" indent="-174625" algn="ctr" defTabSz="457200">
              <a:lnSpc>
                <a:spcPct val="100000"/>
              </a:lnSpc>
              <a:spcBef>
                <a:spcPts val="0"/>
              </a:spcBef>
            </a:pPr>
            <a:endParaRPr lang="en-US" dirty="0"/>
          </a:p>
        </p:txBody>
      </p:sp>
      <p:pic>
        <p:nvPicPr>
          <p:cNvPr id="5" name="Picture 4"/>
          <p:cNvPicPr>
            <a:picLocks noChangeAspect="1"/>
          </p:cNvPicPr>
          <p:nvPr/>
        </p:nvPicPr>
        <p:blipFill rotWithShape="1">
          <a:blip r:embed="rId2" cstate="hqprint">
            <a:extLst>
              <a:ext uri="{28A0092B-C50C-407E-A947-70E740481C1C}">
                <a14:useLocalDpi xmlns:a14="http://schemas.microsoft.com/office/drawing/2010/main" val="0"/>
              </a:ext>
            </a:extLst>
          </a:blip>
          <a:srcRect l="10724" t="10791" r="13737" b="33813"/>
          <a:stretch/>
        </p:blipFill>
        <p:spPr>
          <a:xfrm rot="10800000">
            <a:off x="203035" y="1698730"/>
            <a:ext cx="2774205" cy="1525813"/>
          </a:xfrm>
          <a:prstGeom prst="rect">
            <a:avLst/>
          </a:prstGeom>
        </p:spPr>
      </p:pic>
      <p:pic>
        <p:nvPicPr>
          <p:cNvPr id="6" name="Picture 5"/>
          <p:cNvPicPr>
            <a:picLocks noChangeAspect="1"/>
          </p:cNvPicPr>
          <p:nvPr/>
        </p:nvPicPr>
        <p:blipFill rotWithShape="1">
          <a:blip r:embed="rId3" cstate="hqprint">
            <a:extLst>
              <a:ext uri="{28A0092B-C50C-407E-A947-70E740481C1C}">
                <a14:useLocalDpi xmlns:a14="http://schemas.microsoft.com/office/drawing/2010/main" val="0"/>
              </a:ext>
            </a:extLst>
          </a:blip>
          <a:srcRect l="4984" r="5019" b="18398"/>
          <a:stretch/>
        </p:blipFill>
        <p:spPr>
          <a:xfrm>
            <a:off x="2322168" y="4597253"/>
            <a:ext cx="2051734" cy="1406162"/>
          </a:xfrm>
          <a:prstGeom prst="rect">
            <a:avLst/>
          </a:prstGeom>
        </p:spPr>
      </p:pic>
      <p:pic>
        <p:nvPicPr>
          <p:cNvPr id="8" name="Picture 7"/>
          <p:cNvPicPr>
            <a:picLocks noChangeAspect="1"/>
          </p:cNvPicPr>
          <p:nvPr/>
        </p:nvPicPr>
        <p:blipFill>
          <a:blip r:embed="rId4"/>
          <a:stretch>
            <a:fillRect/>
          </a:stretch>
        </p:blipFill>
        <p:spPr>
          <a:xfrm>
            <a:off x="4619067" y="4608992"/>
            <a:ext cx="1887114" cy="1384540"/>
          </a:xfrm>
          <a:prstGeom prst="rect">
            <a:avLst/>
          </a:prstGeom>
        </p:spPr>
      </p:pic>
      <p:pic>
        <p:nvPicPr>
          <p:cNvPr id="9" name="Picture 8"/>
          <p:cNvPicPr>
            <a:picLocks noChangeAspect="1"/>
          </p:cNvPicPr>
          <p:nvPr/>
        </p:nvPicPr>
        <p:blipFill rotWithShape="1">
          <a:blip r:embed="rId5"/>
          <a:srcRect t="5058" b="5799"/>
          <a:stretch/>
        </p:blipFill>
        <p:spPr>
          <a:xfrm>
            <a:off x="6767896" y="2332633"/>
            <a:ext cx="2238295" cy="1736034"/>
          </a:xfrm>
          <a:prstGeom prst="rect">
            <a:avLst/>
          </a:prstGeom>
        </p:spPr>
      </p:pic>
      <p:pic>
        <p:nvPicPr>
          <p:cNvPr id="10" name="Picture 9"/>
          <p:cNvPicPr>
            <a:picLocks noChangeAspect="1"/>
          </p:cNvPicPr>
          <p:nvPr/>
        </p:nvPicPr>
        <p:blipFill>
          <a:blip r:embed="rId6"/>
          <a:stretch>
            <a:fillRect/>
          </a:stretch>
        </p:blipFill>
        <p:spPr>
          <a:xfrm>
            <a:off x="203035" y="3684101"/>
            <a:ext cx="1999971" cy="1495999"/>
          </a:xfrm>
          <a:prstGeom prst="rect">
            <a:avLst/>
          </a:prstGeom>
        </p:spPr>
      </p:pic>
      <p:pic>
        <p:nvPicPr>
          <p:cNvPr id="12" name="Picture 11"/>
          <p:cNvPicPr>
            <a:picLocks noChangeAspect="1"/>
          </p:cNvPicPr>
          <p:nvPr/>
        </p:nvPicPr>
        <p:blipFill>
          <a:blip r:embed="rId7"/>
          <a:stretch>
            <a:fillRect/>
          </a:stretch>
        </p:blipFill>
        <p:spPr>
          <a:xfrm>
            <a:off x="5133514" y="1731892"/>
            <a:ext cx="1485690" cy="1518916"/>
          </a:xfrm>
          <a:prstGeom prst="rect">
            <a:avLst/>
          </a:prstGeom>
        </p:spPr>
      </p:pic>
      <p:pic>
        <p:nvPicPr>
          <p:cNvPr id="13" name="Picture 12"/>
          <p:cNvPicPr>
            <a:picLocks noChangeAspect="1"/>
          </p:cNvPicPr>
          <p:nvPr/>
        </p:nvPicPr>
        <p:blipFill>
          <a:blip r:embed="rId8"/>
          <a:stretch>
            <a:fillRect/>
          </a:stretch>
        </p:blipFill>
        <p:spPr>
          <a:xfrm>
            <a:off x="6751346" y="4250076"/>
            <a:ext cx="2012828" cy="1340640"/>
          </a:xfrm>
          <a:prstGeom prst="rect">
            <a:avLst/>
          </a:prstGeom>
        </p:spPr>
      </p:pic>
      <p:pic>
        <p:nvPicPr>
          <p:cNvPr id="7" name="Picture 6"/>
          <p:cNvPicPr>
            <a:picLocks noChangeAspect="1"/>
          </p:cNvPicPr>
          <p:nvPr/>
        </p:nvPicPr>
        <p:blipFill>
          <a:blip r:embed="rId9"/>
          <a:stretch>
            <a:fillRect/>
          </a:stretch>
        </p:blipFill>
        <p:spPr>
          <a:xfrm>
            <a:off x="3177298" y="1751964"/>
            <a:ext cx="1807524" cy="1361890"/>
          </a:xfrm>
          <a:prstGeom prst="rect">
            <a:avLst/>
          </a:prstGeom>
        </p:spPr>
      </p:pic>
    </p:spTree>
    <p:extLst>
      <p:ext uri="{BB962C8B-B14F-4D97-AF65-F5344CB8AC3E}">
        <p14:creationId xmlns:p14="http://schemas.microsoft.com/office/powerpoint/2010/main" val="1646545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755086-3925-48E7-AF9A-5F86697FAE93}"/>
              </a:ext>
            </a:extLst>
          </p:cNvPr>
          <p:cNvSpPr txBox="1">
            <a:spLocks/>
          </p:cNvSpPr>
          <p:nvPr/>
        </p:nvSpPr>
        <p:spPr bwMode="gray">
          <a:xfrm>
            <a:off x="388938" y="488163"/>
            <a:ext cx="6670021" cy="692150"/>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2400" b="1" i="0" u="none" kern="1200">
                <a:solidFill>
                  <a:schemeClr val="bg1"/>
                </a:solidFill>
                <a:latin typeface="Lucida Bright" panose="02040602050505020304" pitchFamily="18" charset="0"/>
                <a:ea typeface="+mj-ea"/>
                <a:cs typeface="+mj-cs"/>
              </a:defRPr>
            </a:lvl1pPr>
          </a:lstStyle>
          <a:p>
            <a:pPr lvl="0">
              <a:defRPr/>
            </a:pPr>
            <a:r>
              <a:rPr lang="en-US" dirty="0">
                <a:solidFill>
                  <a:sysClr val="window" lastClr="FFFFFF"/>
                </a:solidFill>
              </a:rPr>
              <a:t>What is MHS GENESIS ?</a:t>
            </a:r>
          </a:p>
        </p:txBody>
      </p:sp>
      <p:sp>
        <p:nvSpPr>
          <p:cNvPr id="4" name="Rectangle 3"/>
          <p:cNvSpPr/>
          <p:nvPr/>
        </p:nvSpPr>
        <p:spPr>
          <a:xfrm>
            <a:off x="138186" y="1644230"/>
            <a:ext cx="8867627" cy="2554545"/>
          </a:xfrm>
          <a:prstGeom prst="rect">
            <a:avLst/>
          </a:prstGeom>
        </p:spPr>
        <p:txBody>
          <a:bodyPr wrap="square">
            <a:spAutoFit/>
          </a:bodyPr>
          <a:lstStyle/>
          <a:p>
            <a:r>
              <a:rPr lang="en-US" sz="2000" dirty="0"/>
              <a:t>MHS GENESIS is the Military Health System's new electronic health record. When fully deployed, MHS GENESIS will provide a single health record for service members, veterans, and their families.</a:t>
            </a:r>
          </a:p>
          <a:p>
            <a:endParaRPr lang="en-US" sz="2000" dirty="0"/>
          </a:p>
          <a:p>
            <a:r>
              <a:rPr lang="en-US" sz="2000" dirty="0"/>
              <a:t>The MHS GENESIS Patient Portal is a secure website for 24/7 access to your health information, including managing appointments and exchanging messages with your care team. The new patient portal is launching at sites as MHS GENESIS deploys, replacing the TRICARE Online Secure Patient Portal. </a:t>
            </a:r>
            <a:endParaRPr lang="en-US" sz="2000" b="1" dirty="0">
              <a:latin typeface="Arial Narrow" panose="020B0606020202030204" pitchFamily="34" charset="0"/>
              <a:ea typeface="Calibri" panose="020F0502020204030204" pitchFamily="34" charset="0"/>
              <a:cs typeface="Times New Roman" panose="02020603050405020304" pitchFamily="18" charset="0"/>
            </a:endParaRPr>
          </a:p>
        </p:txBody>
      </p:sp>
      <p:pic>
        <p:nvPicPr>
          <p:cNvPr id="7" name="Picture 6" descr="Graphical user interface&#10;&#10;Description automatically generated with medium confidence">
            <a:extLst>
              <a:ext uri="{FF2B5EF4-FFF2-40B4-BE49-F238E27FC236}">
                <a16:creationId xmlns:a16="http://schemas.microsoft.com/office/drawing/2014/main" id="{2C82818E-ADBC-992A-6816-40032F8DCA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6857" y="4198775"/>
            <a:ext cx="5182185" cy="1862211"/>
          </a:xfrm>
          <a:prstGeom prst="rect">
            <a:avLst/>
          </a:prstGeom>
        </p:spPr>
      </p:pic>
      <p:pic>
        <p:nvPicPr>
          <p:cNvPr id="9" name="Picture 8" descr="Logo&#10;&#10;Description automatically generated">
            <a:extLst>
              <a:ext uri="{FF2B5EF4-FFF2-40B4-BE49-F238E27FC236}">
                <a16:creationId xmlns:a16="http://schemas.microsoft.com/office/drawing/2014/main" id="{1F487058-4AC5-5F0C-6D5D-467E62F924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111" y="4086808"/>
            <a:ext cx="2079872" cy="2079872"/>
          </a:xfrm>
          <a:prstGeom prst="rect">
            <a:avLst/>
          </a:prstGeom>
        </p:spPr>
      </p:pic>
    </p:spTree>
    <p:extLst>
      <p:ext uri="{BB962C8B-B14F-4D97-AF65-F5344CB8AC3E}">
        <p14:creationId xmlns:p14="http://schemas.microsoft.com/office/powerpoint/2010/main" val="458723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755086-3925-48E7-AF9A-5F86697FAE93}"/>
              </a:ext>
            </a:extLst>
          </p:cNvPr>
          <p:cNvSpPr txBox="1">
            <a:spLocks/>
          </p:cNvSpPr>
          <p:nvPr/>
        </p:nvSpPr>
        <p:spPr bwMode="gray">
          <a:xfrm>
            <a:off x="388938" y="488163"/>
            <a:ext cx="6670021" cy="692150"/>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2400" b="1" i="0" u="none" kern="1200">
                <a:solidFill>
                  <a:schemeClr val="bg1"/>
                </a:solidFill>
                <a:latin typeface="Lucida Bright" panose="02040602050505020304"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ysClr val="window" lastClr="FFFFFF"/>
              </a:solidFill>
              <a:effectLst/>
              <a:uLnTx/>
              <a:uFillTx/>
              <a:latin typeface="Lucida Bright" panose="02040602050505020304" pitchFamily="18" charset="0"/>
              <a:ea typeface="+mj-ea"/>
              <a:cs typeface="+mj-cs"/>
            </a:endParaRPr>
          </a:p>
        </p:txBody>
      </p:sp>
      <p:sp>
        <p:nvSpPr>
          <p:cNvPr id="2" name="TextBox 1"/>
          <p:cNvSpPr txBox="1"/>
          <p:nvPr/>
        </p:nvSpPr>
        <p:spPr>
          <a:xfrm>
            <a:off x="0" y="4270342"/>
            <a:ext cx="45719" cy="369332"/>
          </a:xfrm>
          <a:prstGeom prst="rect">
            <a:avLst/>
          </a:prstGeom>
          <a:noFill/>
        </p:spPr>
        <p:txBody>
          <a:bodyPr wrap="square" rtlCol="0">
            <a:spAutoFit/>
          </a:bodyPr>
          <a:lstStyle/>
          <a:p>
            <a:endParaRPr lang="en-US" dirty="0"/>
          </a:p>
        </p:txBody>
      </p:sp>
      <p:sp>
        <p:nvSpPr>
          <p:cNvPr id="6" name="TextBox 5"/>
          <p:cNvSpPr txBox="1"/>
          <p:nvPr/>
        </p:nvSpPr>
        <p:spPr>
          <a:xfrm>
            <a:off x="782758" y="2911481"/>
            <a:ext cx="7543800" cy="1015663"/>
          </a:xfrm>
          <a:prstGeom prst="rect">
            <a:avLst/>
          </a:prstGeom>
          <a:noFill/>
        </p:spPr>
        <p:txBody>
          <a:bodyPr wrap="square" rtlCol="0">
            <a:spAutoFit/>
          </a:bodyPr>
          <a:lstStyle/>
          <a:p>
            <a:pPr algn="ctr"/>
            <a:r>
              <a:rPr lang="en-US" sz="6000" b="1" dirty="0">
                <a:latin typeface="Arial Narrow" panose="020B0606020202030204" pitchFamily="34" charset="0"/>
                <a:cs typeface="Arial" panose="020B0604020202020204" pitchFamily="34" charset="0"/>
              </a:rPr>
              <a:t>QUESTIONS ?? </a:t>
            </a:r>
          </a:p>
        </p:txBody>
      </p:sp>
    </p:spTree>
    <p:extLst>
      <p:ext uri="{BB962C8B-B14F-4D97-AF65-F5344CB8AC3E}">
        <p14:creationId xmlns:p14="http://schemas.microsoft.com/office/powerpoint/2010/main" val="3391767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A755086-3925-48E7-AF9A-5F86697FAE93}"/>
              </a:ext>
            </a:extLst>
          </p:cNvPr>
          <p:cNvSpPr txBox="1">
            <a:spLocks/>
          </p:cNvSpPr>
          <p:nvPr/>
        </p:nvSpPr>
        <p:spPr bwMode="gray">
          <a:xfrm>
            <a:off x="388938" y="488163"/>
            <a:ext cx="6670021" cy="692150"/>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2400" b="1" i="0" u="none" kern="1200">
                <a:solidFill>
                  <a:schemeClr val="bg1"/>
                </a:solidFill>
                <a:latin typeface="Lucida Bright" panose="02040602050505020304"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solidFill>
                  <a:sysClr val="window" lastClr="FFFFFF"/>
                </a:solidFill>
              </a:rPr>
              <a:t>MHS GENESIS – QR Codes</a:t>
            </a:r>
            <a:endParaRPr kumimoji="0" lang="en-US" sz="2400" b="1" i="0" u="none" strike="noStrike" kern="1200" cap="none" spc="0" normalizeH="0" baseline="0" noProof="0" dirty="0">
              <a:ln>
                <a:noFill/>
              </a:ln>
              <a:solidFill>
                <a:sysClr val="window" lastClr="FFFFFF"/>
              </a:solidFill>
              <a:effectLst/>
              <a:uLnTx/>
              <a:uFillTx/>
              <a:latin typeface="Lucida Bright" panose="02040602050505020304" pitchFamily="18" charset="0"/>
              <a:ea typeface="+mj-ea"/>
              <a:cs typeface="+mj-cs"/>
            </a:endParaRPr>
          </a:p>
        </p:txBody>
      </p:sp>
      <p:sp>
        <p:nvSpPr>
          <p:cNvPr id="6" name="TextBox 5"/>
          <p:cNvSpPr txBox="1"/>
          <p:nvPr/>
        </p:nvSpPr>
        <p:spPr>
          <a:xfrm>
            <a:off x="613622" y="1738312"/>
            <a:ext cx="2803332" cy="369332"/>
          </a:xfrm>
          <a:prstGeom prst="rect">
            <a:avLst/>
          </a:prstGeom>
          <a:noFill/>
        </p:spPr>
        <p:txBody>
          <a:bodyPr wrap="none" rtlCol="0">
            <a:spAutoFit/>
          </a:bodyPr>
          <a:lstStyle/>
          <a:p>
            <a:r>
              <a:rPr lang="en-US" b="1" dirty="0">
                <a:solidFill>
                  <a:srgbClr val="0000FF"/>
                </a:solidFill>
              </a:rPr>
              <a:t>MHS GENESIS @ Health.mil</a:t>
            </a:r>
          </a:p>
        </p:txBody>
      </p:sp>
      <p:sp>
        <p:nvSpPr>
          <p:cNvPr id="7" name="TextBox 6"/>
          <p:cNvSpPr txBox="1"/>
          <p:nvPr/>
        </p:nvSpPr>
        <p:spPr>
          <a:xfrm>
            <a:off x="6740159" y="1738312"/>
            <a:ext cx="1067280" cy="369332"/>
          </a:xfrm>
          <a:prstGeom prst="rect">
            <a:avLst/>
          </a:prstGeom>
          <a:noFill/>
        </p:spPr>
        <p:txBody>
          <a:bodyPr wrap="none" rtlCol="0">
            <a:spAutoFit/>
          </a:bodyPr>
          <a:lstStyle/>
          <a:p>
            <a:r>
              <a:rPr lang="en-US" b="1" dirty="0">
                <a:solidFill>
                  <a:srgbClr val="0000FF"/>
                </a:solidFill>
              </a:rPr>
              <a:t>DS Logon</a:t>
            </a:r>
          </a:p>
        </p:txBody>
      </p:sp>
      <p:sp>
        <p:nvSpPr>
          <p:cNvPr id="9" name="TextBox 8"/>
          <p:cNvSpPr txBox="1"/>
          <p:nvPr/>
        </p:nvSpPr>
        <p:spPr>
          <a:xfrm>
            <a:off x="237506" y="4832432"/>
            <a:ext cx="3598224" cy="923330"/>
          </a:xfrm>
          <a:prstGeom prst="rect">
            <a:avLst/>
          </a:prstGeom>
          <a:noFill/>
        </p:spPr>
        <p:txBody>
          <a:bodyPr wrap="square" rtlCol="0">
            <a:spAutoFit/>
          </a:bodyPr>
          <a:lstStyle/>
          <a:p>
            <a:pPr algn="ctr"/>
            <a:r>
              <a:rPr lang="en-US" b="1" dirty="0">
                <a:solidFill>
                  <a:srgbClr val="0000FF"/>
                </a:solidFill>
                <a:hlinkClick r:id="rId2"/>
              </a:rPr>
              <a:t>https://www.health.mil/Military-Health-Topics/MHS-Transformation/MHS-GENESIS</a:t>
            </a:r>
            <a:r>
              <a:rPr lang="en-US" b="1" dirty="0">
                <a:solidFill>
                  <a:srgbClr val="0000FF"/>
                </a:solidFill>
              </a:rPr>
              <a:t> </a:t>
            </a:r>
          </a:p>
        </p:txBody>
      </p:sp>
      <p:sp>
        <p:nvSpPr>
          <p:cNvPr id="10" name="TextBox 9"/>
          <p:cNvSpPr txBox="1"/>
          <p:nvPr/>
        </p:nvSpPr>
        <p:spPr>
          <a:xfrm>
            <a:off x="5614464" y="4832432"/>
            <a:ext cx="3308089" cy="1200329"/>
          </a:xfrm>
          <a:prstGeom prst="rect">
            <a:avLst/>
          </a:prstGeom>
          <a:noFill/>
        </p:spPr>
        <p:txBody>
          <a:bodyPr wrap="square" rtlCol="0">
            <a:spAutoFit/>
          </a:bodyPr>
          <a:lstStyle/>
          <a:p>
            <a:pPr algn="ctr"/>
            <a:r>
              <a:rPr lang="en-US" b="1" dirty="0">
                <a:solidFill>
                  <a:srgbClr val="0000FF"/>
                </a:solidFill>
                <a:hlinkClick r:id="rId3"/>
              </a:rPr>
              <a:t>https://myaccess.dmdc.osd.mil/identitymanagement/authenticate.do?execution=e1s1</a:t>
            </a:r>
            <a:endParaRPr lang="en-US" b="1" dirty="0">
              <a:solidFill>
                <a:srgbClr val="0000FF"/>
              </a:solidFill>
            </a:endParaRPr>
          </a:p>
          <a:p>
            <a:pPr algn="ctr"/>
            <a:endParaRPr lang="en-US" b="1" dirty="0">
              <a:solidFill>
                <a:srgbClr val="0000FF"/>
              </a:solidFill>
            </a:endParaRPr>
          </a:p>
        </p:txBody>
      </p:sp>
      <p:pic>
        <p:nvPicPr>
          <p:cNvPr id="8" name="Pictur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12347" y="2165063"/>
            <a:ext cx="2417022" cy="241702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2449" y="2165062"/>
            <a:ext cx="2495684" cy="2492477"/>
          </a:xfrm>
          <a:prstGeom prst="rect">
            <a:avLst/>
          </a:prstGeom>
        </p:spPr>
      </p:pic>
    </p:spTree>
    <p:extLst>
      <p:ext uri="{BB962C8B-B14F-4D97-AF65-F5344CB8AC3E}">
        <p14:creationId xmlns:p14="http://schemas.microsoft.com/office/powerpoint/2010/main" val="3523212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A755086-3925-48E7-AF9A-5F86697FAE93}"/>
              </a:ext>
            </a:extLst>
          </p:cNvPr>
          <p:cNvSpPr txBox="1">
            <a:spLocks/>
          </p:cNvSpPr>
          <p:nvPr/>
        </p:nvSpPr>
        <p:spPr bwMode="gray">
          <a:xfrm>
            <a:off x="388938" y="488163"/>
            <a:ext cx="6670021" cy="692150"/>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2400" b="1" i="0" u="none" kern="1200">
                <a:solidFill>
                  <a:schemeClr val="bg1"/>
                </a:solidFill>
                <a:latin typeface="Lucida Bright" panose="02040602050505020304" pitchFamily="18" charset="0"/>
                <a:ea typeface="+mj-ea"/>
                <a:cs typeface="+mj-cs"/>
              </a:defRPr>
            </a:lvl1pPr>
          </a:lstStyle>
          <a:p>
            <a:pPr lvl="0">
              <a:defRPr/>
            </a:pPr>
            <a:r>
              <a:rPr lang="en-US" dirty="0">
                <a:solidFill>
                  <a:sysClr val="window" lastClr="FFFFFF"/>
                </a:solidFill>
              </a:rPr>
              <a:t>What are some of the Benefits ? </a:t>
            </a:r>
          </a:p>
        </p:txBody>
      </p:sp>
      <p:sp>
        <p:nvSpPr>
          <p:cNvPr id="5" name="Content Placeholder 1">
            <a:extLst>
              <a:ext uri="{FF2B5EF4-FFF2-40B4-BE49-F238E27FC236}">
                <a16:creationId xmlns:a16="http://schemas.microsoft.com/office/drawing/2014/main" id="{6E945294-229B-46A8-BB8A-D60F0B24EB2B}"/>
              </a:ext>
            </a:extLst>
          </p:cNvPr>
          <p:cNvSpPr txBox="1">
            <a:spLocks/>
          </p:cNvSpPr>
          <p:nvPr/>
        </p:nvSpPr>
        <p:spPr>
          <a:xfrm>
            <a:off x="388938" y="1700938"/>
            <a:ext cx="8126412" cy="438881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en-US" sz="1400" b="1" dirty="0">
                <a:solidFill>
                  <a:srgbClr val="0000FF"/>
                </a:solidFill>
                <a:hlinkClick r:id="rId3"/>
              </a:rPr>
              <a:t>One Integrated EHR System</a:t>
            </a:r>
            <a:endParaRPr lang="en-US" sz="1400" b="1" dirty="0">
              <a:solidFill>
                <a:srgbClr val="0000FF"/>
              </a:solidFill>
            </a:endParaRPr>
          </a:p>
          <a:p>
            <a:pPr>
              <a:spcBef>
                <a:spcPts val="600"/>
              </a:spcBef>
            </a:pPr>
            <a:r>
              <a:rPr lang="en-US" sz="1400" b="1" dirty="0"/>
              <a:t>From basic training to retirement, and into the VA – it’s the same record</a:t>
            </a:r>
          </a:p>
          <a:p>
            <a:pPr>
              <a:spcBef>
                <a:spcPts val="600"/>
              </a:spcBef>
            </a:pPr>
            <a:r>
              <a:rPr lang="en-US" sz="1400" b="1" dirty="0"/>
              <a:t>Records travel to next duty station (no more paper records)</a:t>
            </a:r>
          </a:p>
          <a:p>
            <a:pPr>
              <a:spcBef>
                <a:spcPts val="600"/>
              </a:spcBef>
            </a:pPr>
            <a:r>
              <a:rPr lang="en-US" sz="1400" b="1" dirty="0"/>
              <a:t>Same EHR with all services and at all bases</a:t>
            </a:r>
          </a:p>
          <a:p>
            <a:pPr>
              <a:spcBef>
                <a:spcPts val="600"/>
              </a:spcBef>
            </a:pPr>
            <a:r>
              <a:rPr lang="en-US" sz="1400" b="1" dirty="0"/>
              <a:t>Access to Joint Health Information Exchanges (sharing of medical information with select civilian providers)</a:t>
            </a:r>
          </a:p>
          <a:p>
            <a:pPr marL="0" indent="0">
              <a:spcBef>
                <a:spcPts val="600"/>
              </a:spcBef>
              <a:buNone/>
            </a:pPr>
            <a:r>
              <a:rPr lang="en-US" sz="1400" b="1" dirty="0">
                <a:solidFill>
                  <a:srgbClr val="0000FF"/>
                </a:solidFill>
              </a:rPr>
              <a:t>Patient Portal</a:t>
            </a:r>
          </a:p>
          <a:p>
            <a:pPr>
              <a:spcBef>
                <a:spcPts val="600"/>
              </a:spcBef>
            </a:pPr>
            <a:r>
              <a:rPr lang="en-US" sz="1400" b="1" dirty="0"/>
              <a:t>24/7 Access to your Electronic Health Record</a:t>
            </a:r>
          </a:p>
          <a:p>
            <a:pPr>
              <a:spcBef>
                <a:spcPts val="600"/>
              </a:spcBef>
            </a:pPr>
            <a:r>
              <a:rPr lang="en-US" sz="1400" b="1" dirty="0"/>
              <a:t>Exchange Secure Messaging with your care team</a:t>
            </a:r>
          </a:p>
          <a:p>
            <a:pPr>
              <a:spcBef>
                <a:spcPts val="600"/>
              </a:spcBef>
            </a:pPr>
            <a:r>
              <a:rPr lang="en-US" sz="1400" b="1" dirty="0"/>
              <a:t>Prescription renewals for prescriptions that are out of refills</a:t>
            </a:r>
          </a:p>
          <a:p>
            <a:pPr>
              <a:spcBef>
                <a:spcPts val="600"/>
              </a:spcBef>
            </a:pPr>
            <a:r>
              <a:rPr lang="en-US" sz="1400" b="1" dirty="0"/>
              <a:t>Make On-Line Appointments</a:t>
            </a:r>
          </a:p>
          <a:p>
            <a:pPr>
              <a:spcBef>
                <a:spcPts val="600"/>
              </a:spcBef>
            </a:pPr>
            <a:r>
              <a:rPr lang="en-US" sz="1400" b="1" dirty="0"/>
              <a:t>View laboratory and test results</a:t>
            </a:r>
          </a:p>
          <a:p>
            <a:pPr>
              <a:spcBef>
                <a:spcPts val="600"/>
              </a:spcBef>
            </a:pPr>
            <a:r>
              <a:rPr lang="en-US" sz="1400" b="1" dirty="0"/>
              <a:t>Fill out forms on Clipboard</a:t>
            </a:r>
          </a:p>
          <a:p>
            <a:pPr>
              <a:spcBef>
                <a:spcPts val="600"/>
              </a:spcBef>
            </a:pPr>
            <a:r>
              <a:rPr lang="en-US" sz="1400" b="1" dirty="0"/>
              <a:t>Research health information on Health Library</a:t>
            </a:r>
          </a:p>
          <a:p>
            <a:pPr marL="0" indent="0">
              <a:spcBef>
                <a:spcPts val="600"/>
              </a:spcBef>
              <a:buNone/>
            </a:pPr>
            <a:r>
              <a:rPr lang="en-US" sz="1400" b="1" dirty="0">
                <a:solidFill>
                  <a:srgbClr val="0000FF"/>
                </a:solidFill>
                <a:hlinkClick r:id="rId4"/>
              </a:rPr>
              <a:t>Joint Health Information Exchanges</a:t>
            </a:r>
            <a:endParaRPr lang="en-US" sz="1400" b="1" dirty="0">
              <a:solidFill>
                <a:srgbClr val="0000FF"/>
              </a:solidFill>
            </a:endParaRPr>
          </a:p>
          <a:p>
            <a:pPr marL="0" indent="0">
              <a:spcBef>
                <a:spcPts val="600"/>
              </a:spcBef>
              <a:buNone/>
            </a:pPr>
            <a:r>
              <a:rPr lang="en-US" sz="1400" b="1" dirty="0">
                <a:solidFill>
                  <a:srgbClr val="0000FF"/>
                </a:solidFill>
                <a:hlinkClick r:id="rId5"/>
              </a:rPr>
              <a:t>Joint Longitudinal Viewer</a:t>
            </a:r>
            <a:r>
              <a:rPr lang="en-US" sz="1400" b="1" dirty="0">
                <a:solidFill>
                  <a:srgbClr val="0000FF"/>
                </a:solidFill>
              </a:rPr>
              <a:t> </a:t>
            </a:r>
            <a:r>
              <a:rPr lang="en-US" sz="1400" b="1" dirty="0"/>
              <a:t>(access to Legacy medical document for providers)</a:t>
            </a:r>
          </a:p>
          <a:p>
            <a:pPr marL="0" indent="0">
              <a:buNone/>
            </a:pPr>
            <a:endParaRPr lang="en-US" sz="1800" b="1" dirty="0">
              <a:solidFill>
                <a:srgbClr val="0000FF"/>
              </a:solidFill>
            </a:endParaRPr>
          </a:p>
          <a:p>
            <a:endParaRPr lang="en-US" sz="1400" b="1" dirty="0"/>
          </a:p>
          <a:p>
            <a:endParaRPr lang="en-US" sz="1800" b="1" dirty="0">
              <a:solidFill>
                <a:srgbClr val="0000FF"/>
              </a:solidFill>
            </a:endParaRPr>
          </a:p>
          <a:p>
            <a:endParaRPr lang="en-US" sz="1400" b="1" dirty="0">
              <a:solidFill>
                <a:srgbClr val="383838"/>
              </a:solidFill>
            </a:endParaRPr>
          </a:p>
        </p:txBody>
      </p:sp>
      <p:pic>
        <p:nvPicPr>
          <p:cNvPr id="6" name="Picture 5"/>
          <p:cNvPicPr>
            <a:picLocks noChangeAspect="1"/>
          </p:cNvPicPr>
          <p:nvPr/>
        </p:nvPicPr>
        <p:blipFill>
          <a:blip r:embed="rId6"/>
          <a:stretch>
            <a:fillRect/>
          </a:stretch>
        </p:blipFill>
        <p:spPr>
          <a:xfrm>
            <a:off x="6129835" y="3058508"/>
            <a:ext cx="2655590" cy="2844104"/>
          </a:xfrm>
          <a:prstGeom prst="rect">
            <a:avLst/>
          </a:prstGeom>
          <a:ln>
            <a:solidFill>
              <a:schemeClr val="accent1"/>
            </a:solidFill>
          </a:ln>
        </p:spPr>
      </p:pic>
    </p:spTree>
    <p:extLst>
      <p:ext uri="{BB962C8B-B14F-4D97-AF65-F5344CB8AC3E}">
        <p14:creationId xmlns:p14="http://schemas.microsoft.com/office/powerpoint/2010/main" val="905254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755086-3925-48E7-AF9A-5F86697FAE93}"/>
              </a:ext>
            </a:extLst>
          </p:cNvPr>
          <p:cNvSpPr txBox="1">
            <a:spLocks/>
          </p:cNvSpPr>
          <p:nvPr/>
        </p:nvSpPr>
        <p:spPr bwMode="gray">
          <a:xfrm>
            <a:off x="388938" y="488163"/>
            <a:ext cx="6670021" cy="692150"/>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2400" b="1" i="0" u="none" kern="1200">
                <a:solidFill>
                  <a:schemeClr val="bg1"/>
                </a:solidFill>
                <a:latin typeface="Lucida Bright" panose="02040602050505020304"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solidFill>
                  <a:sysClr val="window" lastClr="FFFFFF"/>
                </a:solidFill>
              </a:rPr>
              <a:t>What MHS GENESIS Brings to Beneficiary</a:t>
            </a:r>
            <a:endParaRPr kumimoji="0" lang="en-US" sz="2400" b="1" i="0" u="none" strike="noStrike" kern="1200" cap="none" spc="0" normalizeH="0" baseline="0" noProof="0" dirty="0">
              <a:ln>
                <a:noFill/>
              </a:ln>
              <a:solidFill>
                <a:sysClr val="window" lastClr="FFFFFF"/>
              </a:solidFill>
              <a:effectLst/>
              <a:uLnTx/>
              <a:uFillTx/>
              <a:latin typeface="Lucida Bright" panose="02040602050505020304" pitchFamily="18" charset="0"/>
              <a:ea typeface="+mj-ea"/>
              <a:cs typeface="+mj-cs"/>
            </a:endParaRPr>
          </a:p>
        </p:txBody>
      </p:sp>
      <p:sp>
        <p:nvSpPr>
          <p:cNvPr id="4" name="Content Placeholder 5">
            <a:extLst>
              <a:ext uri="{FF2B5EF4-FFF2-40B4-BE49-F238E27FC236}">
                <a16:creationId xmlns:a16="http://schemas.microsoft.com/office/drawing/2014/main" id="{CC706004-E674-47B4-A4E9-C89A882300D5}"/>
              </a:ext>
            </a:extLst>
          </p:cNvPr>
          <p:cNvSpPr txBox="1">
            <a:spLocks/>
          </p:cNvSpPr>
          <p:nvPr/>
        </p:nvSpPr>
        <p:spPr>
          <a:xfrm>
            <a:off x="210989" y="1728216"/>
            <a:ext cx="5366851" cy="400006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dirty="0">
                <a:solidFill>
                  <a:srgbClr val="383838"/>
                </a:solidFill>
                <a:ea typeface="MS PGothic" pitchFamily="34" charset="-128"/>
              </a:rPr>
              <a:t>MHS GENESIS will replace a myriad of legacy healthcare systems </a:t>
            </a:r>
          </a:p>
          <a:p>
            <a:pPr marL="285750" indent="-285750"/>
            <a:endParaRPr lang="en-US" dirty="0">
              <a:solidFill>
                <a:srgbClr val="383838"/>
              </a:solidFill>
              <a:ea typeface="MS PGothic" pitchFamily="34" charset="-128"/>
            </a:endParaRPr>
          </a:p>
          <a:p>
            <a:pPr marL="285750" indent="-285750"/>
            <a:r>
              <a:rPr lang="en-US" dirty="0">
                <a:solidFill>
                  <a:srgbClr val="383838"/>
                </a:solidFill>
                <a:ea typeface="MS PGothic" pitchFamily="34" charset="-128"/>
              </a:rPr>
              <a:t>MHS GENESIS supports the availability of electronic health records for more than 9.6 million potential DoD beneficiaries, and 205,000 Military Health System personnel globally</a:t>
            </a:r>
          </a:p>
          <a:p>
            <a:pPr marL="285750" indent="-285750"/>
            <a:endParaRPr lang="en-US" dirty="0">
              <a:solidFill>
                <a:srgbClr val="383838"/>
              </a:solidFill>
              <a:ea typeface="MS PGothic" pitchFamily="34" charset="-128"/>
            </a:endParaRPr>
          </a:p>
          <a:p>
            <a:pPr marL="285750" indent="-285750"/>
            <a:r>
              <a:rPr lang="en-US" dirty="0">
                <a:solidFill>
                  <a:srgbClr val="383838"/>
                </a:solidFill>
                <a:ea typeface="MS PGothic" pitchFamily="34" charset="-128"/>
              </a:rPr>
              <a:t>MHS GENESIS creates a standardized system of care across the entire Military Health System</a:t>
            </a:r>
          </a:p>
          <a:p>
            <a:pPr marL="285750" indent="-285750"/>
            <a:endParaRPr lang="en-US" dirty="0">
              <a:solidFill>
                <a:srgbClr val="383838"/>
              </a:solidFill>
              <a:ea typeface="MS PGothic" pitchFamily="34" charset="-128"/>
            </a:endParaRPr>
          </a:p>
          <a:p>
            <a:pPr marL="285750" indent="-285750"/>
            <a:r>
              <a:rPr lang="en-US" dirty="0">
                <a:solidFill>
                  <a:srgbClr val="383838"/>
                </a:solidFill>
                <a:ea typeface="MS PGothic" pitchFamily="34" charset="-128"/>
              </a:rPr>
              <a:t>MHS GENESIS has been deploying via a wave model that began in the Pacific Northwest in 2017, and will continue through December 2023.</a:t>
            </a:r>
          </a:p>
          <a:p>
            <a:pPr marL="0" indent="0">
              <a:buFont typeface="Arial" panose="020B0604020202020204" pitchFamily="34" charset="0"/>
              <a:buNone/>
            </a:pPr>
            <a:endParaRPr lang="en-US" dirty="0">
              <a:solidFill>
                <a:srgbClr val="383838"/>
              </a:solidFill>
              <a:ea typeface="MS PGothic" pitchFamily="34" charset="-128"/>
            </a:endParaRPr>
          </a:p>
          <a:p>
            <a:pPr eaLnBrk="0" fontAlgn="base" hangingPunct="0">
              <a:spcBef>
                <a:spcPct val="0"/>
              </a:spcBef>
              <a:spcAft>
                <a:spcPct val="0"/>
              </a:spcAft>
            </a:pPr>
            <a:endParaRPr lang="en-US" altLang="en-US" dirty="0">
              <a:latin typeface="Arial" panose="020B0604020202020204" pitchFamily="34" charset="0"/>
              <a:ea typeface="Times New Roman" panose="02020603050405020304" pitchFamily="18" charset="0"/>
            </a:endParaRPr>
          </a:p>
        </p:txBody>
      </p:sp>
      <p:pic>
        <p:nvPicPr>
          <p:cNvPr id="5" name="Picture 4">
            <a:extLst>
              <a:ext uri="{FF2B5EF4-FFF2-40B4-BE49-F238E27FC236}">
                <a16:creationId xmlns:a16="http://schemas.microsoft.com/office/drawing/2014/main" id="{78786EA9-D791-4EFA-A4A7-167BA05FB70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52050" y="2267712"/>
            <a:ext cx="3260886" cy="3062052"/>
          </a:xfrm>
          <a:prstGeom prst="rect">
            <a:avLst/>
          </a:prstGeom>
        </p:spPr>
      </p:pic>
    </p:spTree>
    <p:extLst>
      <p:ext uri="{BB962C8B-B14F-4D97-AF65-F5344CB8AC3E}">
        <p14:creationId xmlns:p14="http://schemas.microsoft.com/office/powerpoint/2010/main" val="1104210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776753" y="2398910"/>
            <a:ext cx="3563678" cy="1919097"/>
          </a:xfrm>
          <a:prstGeom prst="rect">
            <a:avLst/>
          </a:prstGeom>
          <a:ln>
            <a:solidFill>
              <a:schemeClr val="accent1"/>
            </a:solidFill>
          </a:ln>
        </p:spPr>
      </p:pic>
      <p:sp>
        <p:nvSpPr>
          <p:cNvPr id="4" name="Title 2">
            <a:extLst>
              <a:ext uri="{FF2B5EF4-FFF2-40B4-BE49-F238E27FC236}">
                <a16:creationId xmlns:a16="http://schemas.microsoft.com/office/drawing/2014/main" id="{2A755086-3925-48E7-AF9A-5F86697FAE93}"/>
              </a:ext>
            </a:extLst>
          </p:cNvPr>
          <p:cNvSpPr txBox="1">
            <a:spLocks/>
          </p:cNvSpPr>
          <p:nvPr/>
        </p:nvSpPr>
        <p:spPr bwMode="gray">
          <a:xfrm>
            <a:off x="388938" y="488163"/>
            <a:ext cx="6670021" cy="692150"/>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2400" b="1" i="0" u="none" kern="1200">
                <a:solidFill>
                  <a:schemeClr val="bg1"/>
                </a:solidFill>
                <a:latin typeface="Lucida Bright" panose="02040602050505020304" pitchFamily="18" charset="0"/>
                <a:ea typeface="+mj-ea"/>
                <a:cs typeface="+mj-cs"/>
              </a:defRPr>
            </a:lvl1pPr>
          </a:lstStyle>
          <a:p>
            <a:pPr lvl="0">
              <a:defRPr/>
            </a:pPr>
            <a:r>
              <a:rPr lang="en-US" dirty="0">
                <a:solidFill>
                  <a:sysClr val="window" lastClr="FFFFFF"/>
                </a:solidFill>
              </a:rPr>
              <a:t>As a Beneficiary, what do I have to do ? </a:t>
            </a:r>
          </a:p>
        </p:txBody>
      </p:sp>
      <p:sp>
        <p:nvSpPr>
          <p:cNvPr id="7" name="TextBox 6"/>
          <p:cNvSpPr txBox="1"/>
          <p:nvPr/>
        </p:nvSpPr>
        <p:spPr>
          <a:xfrm>
            <a:off x="187117" y="2395982"/>
            <a:ext cx="3663247" cy="1754326"/>
          </a:xfrm>
          <a:prstGeom prst="rect">
            <a:avLst/>
          </a:prstGeom>
          <a:noFill/>
        </p:spPr>
        <p:txBody>
          <a:bodyPr wrap="none" rtlCol="0">
            <a:spAutoFit/>
          </a:bodyPr>
          <a:lstStyle/>
          <a:p>
            <a:r>
              <a:rPr lang="en-US" b="1" dirty="0">
                <a:solidFill>
                  <a:srgbClr val="213F99"/>
                </a:solidFill>
              </a:rPr>
              <a:t>Update DEERS</a:t>
            </a:r>
          </a:p>
          <a:p>
            <a:pPr marL="285750" indent="-285750">
              <a:buFont typeface="Arial" panose="020B0604020202020204" pitchFamily="34" charset="0"/>
              <a:buChar char="•"/>
            </a:pPr>
            <a:r>
              <a:rPr lang="en-US" dirty="0"/>
              <a:t>Ensure EMAIL is current</a:t>
            </a:r>
          </a:p>
          <a:p>
            <a:pPr marL="285750" indent="-285750">
              <a:buFont typeface="Arial" panose="020B0604020202020204" pitchFamily="34" charset="0"/>
              <a:buChar char="•"/>
            </a:pPr>
            <a:r>
              <a:rPr lang="en-US" dirty="0"/>
              <a:t>Ensure PHONE NUMBER is correct</a:t>
            </a:r>
          </a:p>
          <a:p>
            <a:pPr marL="285750" indent="-285750">
              <a:buFont typeface="Arial" panose="020B0604020202020204" pitchFamily="34" charset="0"/>
              <a:buChar char="•"/>
            </a:pPr>
            <a:r>
              <a:rPr lang="en-US" dirty="0"/>
              <a:t>Ensure dependents are correct</a:t>
            </a:r>
          </a:p>
          <a:p>
            <a:pPr marL="285750" indent="-285750">
              <a:buFont typeface="Arial" panose="020B0604020202020204" pitchFamily="34" charset="0"/>
              <a:buChar char="•"/>
            </a:pPr>
            <a:r>
              <a:rPr lang="en-US" dirty="0"/>
              <a:t>Check all other information</a:t>
            </a:r>
          </a:p>
          <a:p>
            <a:pPr marL="285750" indent="-285750">
              <a:buFont typeface="Arial" panose="020B0604020202020204" pitchFamily="34" charset="0"/>
              <a:buChar char="•"/>
            </a:pPr>
            <a:r>
              <a:rPr lang="en-US" dirty="0"/>
              <a:t>Current Duty Station</a:t>
            </a:r>
          </a:p>
        </p:txBody>
      </p:sp>
      <p:sp>
        <p:nvSpPr>
          <p:cNvPr id="9" name="Rectangle 8"/>
          <p:cNvSpPr/>
          <p:nvPr/>
        </p:nvSpPr>
        <p:spPr>
          <a:xfrm>
            <a:off x="-22797" y="1607642"/>
            <a:ext cx="4754880" cy="646331"/>
          </a:xfrm>
          <a:prstGeom prst="rect">
            <a:avLst/>
          </a:prstGeom>
        </p:spPr>
        <p:txBody>
          <a:bodyPr wrap="square">
            <a:spAutoFit/>
          </a:bodyPr>
          <a:lstStyle/>
          <a:p>
            <a:pPr algn="ctr"/>
            <a:r>
              <a:rPr lang="en-US" dirty="0"/>
              <a:t>Need to </a:t>
            </a:r>
            <a:r>
              <a:rPr lang="en-US" dirty="0">
                <a:hlinkClick r:id="rId4"/>
              </a:rPr>
              <a:t>update their DEERS </a:t>
            </a:r>
            <a:endParaRPr lang="en-US" dirty="0"/>
          </a:p>
          <a:p>
            <a:pPr algn="ctr"/>
            <a:r>
              <a:rPr lang="en-US" dirty="0"/>
              <a:t>(Defense Enrollment Eligibility Reporting System)</a:t>
            </a:r>
          </a:p>
        </p:txBody>
      </p:sp>
      <p:pic>
        <p:nvPicPr>
          <p:cNvPr id="11" name="Picture 1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333503">
            <a:off x="6904969" y="2994741"/>
            <a:ext cx="1334476" cy="2001714"/>
          </a:xfrm>
          <a:prstGeom prst="rect">
            <a:avLst/>
          </a:prstGeom>
        </p:spPr>
      </p:pic>
      <p:pic>
        <p:nvPicPr>
          <p:cNvPr id="12" name="Picture 11">
            <a:extLst>
              <a:ext uri="{FF2B5EF4-FFF2-40B4-BE49-F238E27FC236}">
                <a16:creationId xmlns:a16="http://schemas.microsoft.com/office/drawing/2014/main" id="{1F849ED6-4E15-466D-269D-7E973652733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10748" y="4393477"/>
            <a:ext cx="1522087" cy="1522087"/>
          </a:xfrm>
          <a:prstGeom prst="rect">
            <a:avLst/>
          </a:prstGeom>
        </p:spPr>
      </p:pic>
    </p:spTree>
    <p:extLst>
      <p:ext uri="{BB962C8B-B14F-4D97-AF65-F5344CB8AC3E}">
        <p14:creationId xmlns:p14="http://schemas.microsoft.com/office/powerpoint/2010/main" val="967572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F9E2A5-7657-35C0-3D6A-689B34FF952D}"/>
              </a:ext>
            </a:extLst>
          </p:cNvPr>
          <p:cNvSpPr txBox="1">
            <a:spLocks/>
          </p:cNvSpPr>
          <p:nvPr/>
        </p:nvSpPr>
        <p:spPr bwMode="gray">
          <a:xfrm>
            <a:off x="388938" y="488163"/>
            <a:ext cx="6670021" cy="692150"/>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2400" b="1" i="0" u="none" kern="1200">
                <a:solidFill>
                  <a:schemeClr val="bg1"/>
                </a:solidFill>
                <a:latin typeface="Lucida Bright" panose="02040602050505020304" pitchFamily="18" charset="0"/>
                <a:ea typeface="+mj-ea"/>
                <a:cs typeface="+mj-cs"/>
              </a:defRPr>
            </a:lvl1pPr>
          </a:lstStyle>
          <a:p>
            <a:pPr lvl="0">
              <a:defRPr/>
            </a:pPr>
            <a:r>
              <a:rPr lang="en-US" dirty="0">
                <a:solidFill>
                  <a:sysClr val="window" lastClr="FFFFFF"/>
                </a:solidFill>
              </a:rPr>
              <a:t>As a Beneficiary, what do I have to do ? </a:t>
            </a:r>
          </a:p>
        </p:txBody>
      </p:sp>
      <p:pic>
        <p:nvPicPr>
          <p:cNvPr id="5" name="Picture 4">
            <a:extLst>
              <a:ext uri="{FF2B5EF4-FFF2-40B4-BE49-F238E27FC236}">
                <a16:creationId xmlns:a16="http://schemas.microsoft.com/office/drawing/2014/main" id="{87759C16-A4DD-F363-98A2-F2C70FD0D4EF}"/>
              </a:ext>
            </a:extLst>
          </p:cNvPr>
          <p:cNvPicPr>
            <a:picLocks noChangeAspect="1"/>
          </p:cNvPicPr>
          <p:nvPr/>
        </p:nvPicPr>
        <p:blipFill>
          <a:blip r:embed="rId2"/>
          <a:stretch>
            <a:fillRect/>
          </a:stretch>
        </p:blipFill>
        <p:spPr>
          <a:xfrm>
            <a:off x="501517" y="2349193"/>
            <a:ext cx="2748930" cy="3074670"/>
          </a:xfrm>
          <a:prstGeom prst="rect">
            <a:avLst/>
          </a:prstGeom>
          <a:ln>
            <a:solidFill>
              <a:schemeClr val="accent1"/>
            </a:solidFill>
          </a:ln>
        </p:spPr>
      </p:pic>
      <p:sp>
        <p:nvSpPr>
          <p:cNvPr id="6" name="TextBox 5">
            <a:extLst>
              <a:ext uri="{FF2B5EF4-FFF2-40B4-BE49-F238E27FC236}">
                <a16:creationId xmlns:a16="http://schemas.microsoft.com/office/drawing/2014/main" id="{C76AF5ED-A84E-6691-96EB-EEB0EC8A7B07}"/>
              </a:ext>
            </a:extLst>
          </p:cNvPr>
          <p:cNvSpPr txBox="1"/>
          <p:nvPr/>
        </p:nvSpPr>
        <p:spPr>
          <a:xfrm>
            <a:off x="603256" y="5446946"/>
            <a:ext cx="2572948" cy="369332"/>
          </a:xfrm>
          <a:prstGeom prst="rect">
            <a:avLst/>
          </a:prstGeom>
          <a:noFill/>
        </p:spPr>
        <p:txBody>
          <a:bodyPr wrap="none" rtlCol="0">
            <a:spAutoFit/>
          </a:bodyPr>
          <a:lstStyle/>
          <a:p>
            <a:r>
              <a:rPr lang="en-US" b="1" dirty="0">
                <a:solidFill>
                  <a:srgbClr val="213F99"/>
                </a:solidFill>
              </a:rPr>
              <a:t>Create DS Logon Account</a:t>
            </a:r>
          </a:p>
        </p:txBody>
      </p:sp>
      <p:sp>
        <p:nvSpPr>
          <p:cNvPr id="7" name="Donut 7">
            <a:extLst>
              <a:ext uri="{FF2B5EF4-FFF2-40B4-BE49-F238E27FC236}">
                <a16:creationId xmlns:a16="http://schemas.microsoft.com/office/drawing/2014/main" id="{FA847045-5239-143C-DD57-A2EA88B6A53A}"/>
              </a:ext>
            </a:extLst>
          </p:cNvPr>
          <p:cNvSpPr/>
          <p:nvPr/>
        </p:nvSpPr>
        <p:spPr>
          <a:xfrm>
            <a:off x="388938" y="3602025"/>
            <a:ext cx="756666" cy="332613"/>
          </a:xfrm>
          <a:prstGeom prst="donut">
            <a:avLst>
              <a:gd name="adj" fmla="val 49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a:extLst>
              <a:ext uri="{FF2B5EF4-FFF2-40B4-BE49-F238E27FC236}">
                <a16:creationId xmlns:a16="http://schemas.microsoft.com/office/drawing/2014/main" id="{682F54BE-1D5B-17DA-D570-BD6394DE52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5290" y="2355786"/>
            <a:ext cx="2495684" cy="2492477"/>
          </a:xfrm>
          <a:prstGeom prst="rect">
            <a:avLst/>
          </a:prstGeom>
        </p:spPr>
      </p:pic>
      <p:sp>
        <p:nvSpPr>
          <p:cNvPr id="9" name="TextBox 8">
            <a:extLst>
              <a:ext uri="{FF2B5EF4-FFF2-40B4-BE49-F238E27FC236}">
                <a16:creationId xmlns:a16="http://schemas.microsoft.com/office/drawing/2014/main" id="{F52A74FF-6B0E-559E-1D76-56D9388FBCDD}"/>
              </a:ext>
            </a:extLst>
          </p:cNvPr>
          <p:cNvSpPr txBox="1"/>
          <p:nvPr/>
        </p:nvSpPr>
        <p:spPr>
          <a:xfrm>
            <a:off x="4949087" y="4916408"/>
            <a:ext cx="3308089" cy="1200329"/>
          </a:xfrm>
          <a:prstGeom prst="rect">
            <a:avLst/>
          </a:prstGeom>
          <a:noFill/>
        </p:spPr>
        <p:txBody>
          <a:bodyPr wrap="square" rtlCol="0">
            <a:spAutoFit/>
          </a:bodyPr>
          <a:lstStyle/>
          <a:p>
            <a:pPr algn="ctr"/>
            <a:r>
              <a:rPr lang="en-US" b="1" dirty="0">
                <a:solidFill>
                  <a:srgbClr val="0000FF"/>
                </a:solidFill>
                <a:hlinkClick r:id="rId4"/>
              </a:rPr>
              <a:t>https://myaccess.dmdc.osd.mil/identitymanagement/authenticate.do?execution=e1s1</a:t>
            </a:r>
            <a:endParaRPr lang="en-US" b="1" dirty="0">
              <a:solidFill>
                <a:srgbClr val="0000FF"/>
              </a:solidFill>
            </a:endParaRPr>
          </a:p>
          <a:p>
            <a:pPr algn="ctr"/>
            <a:endParaRPr lang="en-US" b="1" dirty="0">
              <a:solidFill>
                <a:srgbClr val="0000FF"/>
              </a:solidFill>
            </a:endParaRPr>
          </a:p>
        </p:txBody>
      </p:sp>
      <p:sp>
        <p:nvSpPr>
          <p:cNvPr id="2" name="Rectangle 1">
            <a:extLst>
              <a:ext uri="{FF2B5EF4-FFF2-40B4-BE49-F238E27FC236}">
                <a16:creationId xmlns:a16="http://schemas.microsoft.com/office/drawing/2014/main" id="{7D0EB08F-0E0D-2D92-FF18-7EEF30292D1C}"/>
              </a:ext>
            </a:extLst>
          </p:cNvPr>
          <p:cNvSpPr/>
          <p:nvPr/>
        </p:nvSpPr>
        <p:spPr>
          <a:xfrm>
            <a:off x="-158095" y="1679779"/>
            <a:ext cx="4095650" cy="646331"/>
          </a:xfrm>
          <a:prstGeom prst="rect">
            <a:avLst/>
          </a:prstGeom>
        </p:spPr>
        <p:txBody>
          <a:bodyPr wrap="square">
            <a:spAutoFit/>
          </a:bodyPr>
          <a:lstStyle/>
          <a:p>
            <a:pPr algn="ctr"/>
            <a:r>
              <a:rPr lang="en-US" dirty="0"/>
              <a:t>Need to ensure beneficiaries 18+ years old has a </a:t>
            </a:r>
            <a:r>
              <a:rPr lang="en-US" dirty="0">
                <a:hlinkClick r:id="rId4"/>
              </a:rPr>
              <a:t>DS Logon Account</a:t>
            </a:r>
            <a:endParaRPr lang="en-US" dirty="0"/>
          </a:p>
        </p:txBody>
      </p:sp>
    </p:spTree>
    <p:extLst>
      <p:ext uri="{BB962C8B-B14F-4D97-AF65-F5344CB8AC3E}">
        <p14:creationId xmlns:p14="http://schemas.microsoft.com/office/powerpoint/2010/main" val="1885046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79C9D5-051E-961A-AB23-80030C190E19}"/>
              </a:ext>
            </a:extLst>
          </p:cNvPr>
          <p:cNvSpPr txBox="1"/>
          <p:nvPr/>
        </p:nvSpPr>
        <p:spPr>
          <a:xfrm>
            <a:off x="419878" y="550506"/>
            <a:ext cx="4973216" cy="461665"/>
          </a:xfrm>
          <a:prstGeom prst="rect">
            <a:avLst/>
          </a:prstGeom>
          <a:noFill/>
        </p:spPr>
        <p:txBody>
          <a:bodyPr wrap="square" rtlCol="0">
            <a:spAutoFit/>
          </a:bodyPr>
          <a:lstStyle/>
          <a:p>
            <a:r>
              <a:rPr lang="en-US" sz="2400" b="1" dirty="0">
                <a:solidFill>
                  <a:schemeClr val="bg1"/>
                </a:solidFill>
                <a:latin typeface="Lucida Bright" panose="02040602050505020304" pitchFamily="18" charset="0"/>
              </a:rPr>
              <a:t>How have we been preparing?</a:t>
            </a:r>
          </a:p>
        </p:txBody>
      </p:sp>
      <p:sp>
        <p:nvSpPr>
          <p:cNvPr id="7" name="TextBox 6">
            <a:extLst>
              <a:ext uri="{FF2B5EF4-FFF2-40B4-BE49-F238E27FC236}">
                <a16:creationId xmlns:a16="http://schemas.microsoft.com/office/drawing/2014/main" id="{02F17E38-B9C2-ACF3-7874-E787A6122E74}"/>
              </a:ext>
            </a:extLst>
          </p:cNvPr>
          <p:cNvSpPr txBox="1"/>
          <p:nvPr/>
        </p:nvSpPr>
        <p:spPr>
          <a:xfrm>
            <a:off x="237931" y="1887447"/>
            <a:ext cx="6988628" cy="1938992"/>
          </a:xfrm>
          <a:prstGeom prst="rect">
            <a:avLst/>
          </a:prstGeom>
          <a:noFill/>
        </p:spPr>
        <p:txBody>
          <a:bodyPr wrap="square" rtlCol="0">
            <a:spAutoFit/>
          </a:bodyPr>
          <a:lstStyle/>
          <a:p>
            <a:r>
              <a:rPr lang="en-US" sz="2000" b="1" dirty="0"/>
              <a:t>To prepare for the transition our staff has been hard at work:</a:t>
            </a:r>
          </a:p>
          <a:p>
            <a:pPr marL="285750" indent="-285750">
              <a:buFont typeface="Arial" panose="020B0604020202020204" pitchFamily="34" charset="0"/>
              <a:buChar char="•"/>
            </a:pPr>
            <a:r>
              <a:rPr lang="en-US" sz="2000" dirty="0"/>
              <a:t>Workflow analysis</a:t>
            </a:r>
          </a:p>
          <a:p>
            <a:pPr marL="285750" indent="-285750">
              <a:buFont typeface="Arial" panose="020B0604020202020204" pitchFamily="34" charset="0"/>
              <a:buChar char="•"/>
            </a:pPr>
            <a:r>
              <a:rPr lang="en-US" sz="2000" dirty="0"/>
              <a:t>Online and in-person training</a:t>
            </a:r>
          </a:p>
          <a:p>
            <a:pPr marL="285750" indent="-285750">
              <a:buFont typeface="Arial" panose="020B0604020202020204" pitchFamily="34" charset="0"/>
              <a:buChar char="•"/>
            </a:pPr>
            <a:r>
              <a:rPr lang="en-US" sz="2000" dirty="0"/>
              <a:t>Learning labs</a:t>
            </a:r>
          </a:p>
          <a:p>
            <a:pPr marL="285750" indent="-285750">
              <a:buFont typeface="Arial" panose="020B0604020202020204" pitchFamily="34" charset="0"/>
              <a:buChar char="•"/>
            </a:pPr>
            <a:r>
              <a:rPr lang="en-US" sz="2000" dirty="0"/>
              <a:t>Mock Go-Live</a:t>
            </a:r>
          </a:p>
          <a:p>
            <a:pPr marL="285750" indent="-285750">
              <a:buFont typeface="Arial" panose="020B0604020202020204" pitchFamily="34" charset="0"/>
              <a:buChar char="•"/>
            </a:pPr>
            <a:r>
              <a:rPr lang="en-US" sz="2000" dirty="0"/>
              <a:t>Soft Go-Live with minimal patients to test the systems</a:t>
            </a:r>
          </a:p>
        </p:txBody>
      </p:sp>
      <p:pic>
        <p:nvPicPr>
          <p:cNvPr id="9" name="Picture 8" descr="A picture containing text, person, indoor, ceiling&#10;&#10;Description automatically generated">
            <a:extLst>
              <a:ext uri="{FF2B5EF4-FFF2-40B4-BE49-F238E27FC236}">
                <a16:creationId xmlns:a16="http://schemas.microsoft.com/office/drawing/2014/main" id="{026E8C41-055C-0E41-D93F-63D11A9E0B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9141" y="4001057"/>
            <a:ext cx="3137418" cy="2091612"/>
          </a:xfrm>
          <a:prstGeom prst="rect">
            <a:avLst/>
          </a:prstGeom>
        </p:spPr>
      </p:pic>
      <p:pic>
        <p:nvPicPr>
          <p:cNvPr id="11" name="Picture 10" descr="A group of people in a room&#10;&#10;Description automatically generated with medium confidence">
            <a:extLst>
              <a:ext uri="{FF2B5EF4-FFF2-40B4-BE49-F238E27FC236}">
                <a16:creationId xmlns:a16="http://schemas.microsoft.com/office/drawing/2014/main" id="{352E063A-CBF7-FAE9-1E3C-A9872F251FB9}"/>
              </a:ext>
            </a:extLst>
          </p:cNvPr>
          <p:cNvPicPr>
            <a:picLocks noChangeAspect="1"/>
          </p:cNvPicPr>
          <p:nvPr/>
        </p:nvPicPr>
        <p:blipFill rotWithShape="1">
          <a:blip r:embed="rId3">
            <a:extLst>
              <a:ext uri="{28A0092B-C50C-407E-A947-70E740481C1C}">
                <a14:useLocalDpi xmlns:a14="http://schemas.microsoft.com/office/drawing/2010/main" val="0"/>
              </a:ext>
            </a:extLst>
          </a:blip>
          <a:srcRect l="17143"/>
          <a:stretch/>
        </p:blipFill>
        <p:spPr>
          <a:xfrm rot="5400000">
            <a:off x="6830701" y="2172839"/>
            <a:ext cx="2367305" cy="1904728"/>
          </a:xfrm>
          <a:prstGeom prst="rect">
            <a:avLst/>
          </a:prstGeom>
        </p:spPr>
      </p:pic>
    </p:spTree>
    <p:extLst>
      <p:ext uri="{BB962C8B-B14F-4D97-AF65-F5344CB8AC3E}">
        <p14:creationId xmlns:p14="http://schemas.microsoft.com/office/powerpoint/2010/main" val="1474944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A755086-3925-48E7-AF9A-5F86697FAE93}"/>
              </a:ext>
            </a:extLst>
          </p:cNvPr>
          <p:cNvSpPr txBox="1">
            <a:spLocks/>
          </p:cNvSpPr>
          <p:nvPr/>
        </p:nvSpPr>
        <p:spPr bwMode="gray">
          <a:xfrm>
            <a:off x="242888" y="505459"/>
            <a:ext cx="6670021" cy="692150"/>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2400" b="1" i="0" u="none" kern="1200">
                <a:solidFill>
                  <a:schemeClr val="bg1"/>
                </a:solidFill>
                <a:latin typeface="Lucida Bright" panose="02040602050505020304"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solidFill>
                  <a:sysClr val="window" lastClr="FFFFFF"/>
                </a:solidFill>
              </a:rPr>
              <a:t>As a Beneficiary, what will the Impacts be?</a:t>
            </a:r>
            <a:endParaRPr kumimoji="0" lang="en-US" sz="2400" b="1" i="0" u="none" strike="noStrike" kern="1200" cap="none" spc="0" normalizeH="0" baseline="0" noProof="0" dirty="0">
              <a:ln>
                <a:noFill/>
              </a:ln>
              <a:solidFill>
                <a:sysClr val="window" lastClr="FFFFFF"/>
              </a:solidFill>
              <a:effectLst/>
              <a:uLnTx/>
              <a:uFillTx/>
              <a:latin typeface="Lucida Bright" panose="02040602050505020304" pitchFamily="18" charset="0"/>
              <a:ea typeface="+mj-ea"/>
              <a:cs typeface="+mj-cs"/>
            </a:endParaRPr>
          </a:p>
        </p:txBody>
      </p:sp>
      <p:sp>
        <p:nvSpPr>
          <p:cNvPr id="9" name="Content Placeholder 1">
            <a:extLst>
              <a:ext uri="{FF2B5EF4-FFF2-40B4-BE49-F238E27FC236}">
                <a16:creationId xmlns:a16="http://schemas.microsoft.com/office/drawing/2014/main" id="{C8AF810F-CA8A-1A72-547C-1EA9DFB42E3B}"/>
              </a:ext>
            </a:extLst>
          </p:cNvPr>
          <p:cNvSpPr txBox="1">
            <a:spLocks/>
          </p:cNvSpPr>
          <p:nvPr/>
        </p:nvSpPr>
        <p:spPr>
          <a:xfrm>
            <a:off x="242888" y="1707188"/>
            <a:ext cx="8584241" cy="4132297"/>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rgbClr val="FF0000"/>
                </a:solidFill>
              </a:rPr>
              <a:t>Challenges until we get back to our baseline ---</a:t>
            </a:r>
          </a:p>
          <a:p>
            <a:pPr marL="0" indent="0">
              <a:buNone/>
            </a:pPr>
            <a:r>
              <a:rPr lang="en-US" b="1" dirty="0"/>
              <a:t>Appointments will be affected April through July:</a:t>
            </a:r>
          </a:p>
          <a:p>
            <a:r>
              <a:rPr lang="en-US" b="1" dirty="0"/>
              <a:t>Less Appointments Available Starting Now </a:t>
            </a:r>
          </a:p>
          <a:p>
            <a:r>
              <a:rPr lang="en-US" b="1" dirty="0"/>
              <a:t>Limitation on types of appointments booked</a:t>
            </a:r>
          </a:p>
          <a:p>
            <a:r>
              <a:rPr lang="en-US" b="1" dirty="0"/>
              <a:t>Longer wait times for routine appointments</a:t>
            </a:r>
          </a:p>
          <a:p>
            <a:r>
              <a:rPr lang="en-US" b="1" dirty="0"/>
              <a:t>Duration of patient/provider appointments may be longer</a:t>
            </a:r>
          </a:p>
          <a:p>
            <a:r>
              <a:rPr lang="en-US" b="1" dirty="0"/>
              <a:t>Beneficiaries may have to seek health care through the TRICARE network</a:t>
            </a:r>
          </a:p>
          <a:p>
            <a:r>
              <a:rPr lang="en-US" b="1" dirty="0"/>
              <a:t>Less military-specific appointments (flight-physicals, school physicals, end-of-service physicals, etc.)</a:t>
            </a:r>
          </a:p>
          <a:p>
            <a:r>
              <a:rPr lang="en-US" b="1" dirty="0"/>
              <a:t>Technical issues w/ understanding a new system</a:t>
            </a:r>
          </a:p>
          <a:p>
            <a:pPr marL="0" indent="0">
              <a:buNone/>
            </a:pPr>
            <a:r>
              <a:rPr lang="en-US" sz="1800" b="1" dirty="0">
                <a:solidFill>
                  <a:srgbClr val="FF0000"/>
                </a:solidFill>
              </a:rPr>
              <a:t>TOL Patient Portal APPOINTING ability</a:t>
            </a:r>
          </a:p>
          <a:p>
            <a:r>
              <a:rPr lang="en-US" b="1" dirty="0"/>
              <a:t>Turns off ONE week (7 days) prior to MHS GENESIS Go-Live</a:t>
            </a:r>
          </a:p>
          <a:p>
            <a:pPr marL="685800" lvl="2">
              <a:spcBef>
                <a:spcPts val="1000"/>
              </a:spcBef>
            </a:pPr>
            <a:r>
              <a:rPr lang="en-US" b="1" dirty="0"/>
              <a:t>May 27, 2023</a:t>
            </a:r>
          </a:p>
          <a:p>
            <a:r>
              <a:rPr lang="en-US" b="1" dirty="0"/>
              <a:t>MHS Genesis patient portal appointment ability won’t be available for some time</a:t>
            </a:r>
          </a:p>
          <a:p>
            <a:endParaRPr lang="en-US" sz="1800" b="1" dirty="0">
              <a:solidFill>
                <a:srgbClr val="0000FF"/>
              </a:solidFill>
            </a:endParaRPr>
          </a:p>
          <a:p>
            <a:endParaRPr lang="en-US" sz="1400" b="1" dirty="0">
              <a:solidFill>
                <a:srgbClr val="383838"/>
              </a:solidFill>
            </a:endParaRPr>
          </a:p>
        </p:txBody>
      </p:sp>
    </p:spTree>
    <p:extLst>
      <p:ext uri="{BB962C8B-B14F-4D97-AF65-F5344CB8AC3E}">
        <p14:creationId xmlns:p14="http://schemas.microsoft.com/office/powerpoint/2010/main" val="2320896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48B0277-CC30-391D-EDE8-515211CEB52D}"/>
              </a:ext>
            </a:extLst>
          </p:cNvPr>
          <p:cNvSpPr txBox="1"/>
          <p:nvPr/>
        </p:nvSpPr>
        <p:spPr>
          <a:xfrm>
            <a:off x="350520" y="136524"/>
            <a:ext cx="6367272" cy="969496"/>
          </a:xfrm>
          <a:prstGeom prst="rect">
            <a:avLst/>
          </a:prstGeom>
          <a:noFill/>
        </p:spPr>
        <p:txBody>
          <a:bodyPr wrap="square">
            <a:spAutoFit/>
          </a:bodyPr>
          <a:lstStyle/>
          <a:p>
            <a:pPr algn="l"/>
            <a:endParaRPr lang="en-US" sz="900" b="0" i="0" u="none" strike="noStrike" baseline="0" dirty="0">
              <a:solidFill>
                <a:srgbClr val="000000"/>
              </a:solidFill>
              <a:latin typeface="Ink Free" panose="03080402000500000000" pitchFamily="66" charset="0"/>
            </a:endParaRPr>
          </a:p>
          <a:p>
            <a:endParaRPr lang="en-US" sz="2400" b="1" i="0" u="none" strike="noStrike" baseline="0" dirty="0">
              <a:solidFill>
                <a:schemeClr val="bg1"/>
              </a:solidFill>
              <a:latin typeface="Lucida Bright" panose="02040602050505020304" pitchFamily="18" charset="0"/>
            </a:endParaRPr>
          </a:p>
          <a:p>
            <a:pPr marR="7050"/>
            <a:r>
              <a:rPr lang="en-US" sz="2400" b="1" i="0" u="none" strike="noStrike" baseline="0" dirty="0">
                <a:solidFill>
                  <a:schemeClr val="bg1"/>
                </a:solidFill>
                <a:latin typeface="Lucida Bright" panose="02040602050505020304" pitchFamily="18" charset="0"/>
              </a:rPr>
              <a:t>How to Access the Network for Care</a:t>
            </a:r>
            <a:endParaRPr lang="en-US" sz="2400" b="1" dirty="0">
              <a:solidFill>
                <a:schemeClr val="bg1"/>
              </a:solidFill>
              <a:latin typeface="Lucida Bright" panose="02040602050505020304" pitchFamily="18" charset="0"/>
            </a:endParaRPr>
          </a:p>
        </p:txBody>
      </p:sp>
      <p:sp>
        <p:nvSpPr>
          <p:cNvPr id="6" name="TextBox 5">
            <a:extLst>
              <a:ext uri="{FF2B5EF4-FFF2-40B4-BE49-F238E27FC236}">
                <a16:creationId xmlns:a16="http://schemas.microsoft.com/office/drawing/2014/main" id="{4F23F768-E1FE-DC5A-C535-3DD9BA202BA0}"/>
              </a:ext>
            </a:extLst>
          </p:cNvPr>
          <p:cNvSpPr txBox="1"/>
          <p:nvPr/>
        </p:nvSpPr>
        <p:spPr>
          <a:xfrm>
            <a:off x="0" y="1540842"/>
            <a:ext cx="8985504" cy="4585871"/>
          </a:xfrm>
          <a:prstGeom prst="rect">
            <a:avLst/>
          </a:prstGeom>
          <a:noFill/>
        </p:spPr>
        <p:txBody>
          <a:bodyPr wrap="square">
            <a:spAutoFit/>
          </a:bodyPr>
          <a:lstStyle/>
          <a:p>
            <a:pPr marR="123620" algn="l"/>
            <a:r>
              <a:rPr lang="en-US" b="1" i="0" u="none" strike="noStrike" baseline="0" dirty="0">
                <a:solidFill>
                  <a:srgbClr val="D2222A"/>
                </a:solidFill>
                <a:latin typeface="Arial Narrow" panose="020B0606020202030204" pitchFamily="34" charset="0"/>
              </a:rPr>
              <a:t>For emergency services:</a:t>
            </a:r>
            <a:endParaRPr lang="en-US" b="0" i="0" u="none" strike="noStrike" baseline="0" dirty="0">
              <a:solidFill>
                <a:srgbClr val="D2222A"/>
              </a:solidFill>
              <a:latin typeface="Arial Narrow" panose="020B0606020202030204" pitchFamily="34" charset="0"/>
            </a:endParaRPr>
          </a:p>
          <a:p>
            <a:pPr marR="36660" algn="l"/>
            <a:r>
              <a:rPr lang="en-US" sz="1400" b="0" i="0" u="none" strike="noStrike" baseline="0" dirty="0">
                <a:solidFill>
                  <a:srgbClr val="221F1F"/>
                </a:solidFill>
                <a:latin typeface="Arial Narrow" panose="020B0606020202030204" pitchFamily="34" charset="0"/>
              </a:rPr>
              <a:t>Please go to the nearest hospital emergency room or dial 911. Closest ERs to Fort Knox are Baptist Health in Elizabethtown and University of Louisville or Norton in Louisville. </a:t>
            </a:r>
          </a:p>
          <a:p>
            <a:pPr marR="36660" algn="l"/>
            <a:endParaRPr lang="en-US" sz="1400" b="0" i="0" u="none" strike="noStrike" baseline="0" dirty="0">
              <a:solidFill>
                <a:srgbClr val="0000FF"/>
              </a:solidFill>
              <a:latin typeface="Arial Narrow" panose="020B0606020202030204" pitchFamily="34" charset="0"/>
            </a:endParaRPr>
          </a:p>
          <a:p>
            <a:pPr marR="94620" algn="l"/>
            <a:r>
              <a:rPr lang="en-US" sz="1600" b="1" i="0" u="none" strike="noStrike" baseline="0" dirty="0">
                <a:solidFill>
                  <a:srgbClr val="2D467A"/>
                </a:solidFill>
                <a:latin typeface="Arial Narrow" panose="020B0606020202030204" pitchFamily="34" charset="0"/>
              </a:rPr>
              <a:t>Call the Nurse Advice Line: 800-874-2273, Option1</a:t>
            </a:r>
            <a:endParaRPr lang="en-US" sz="1600" b="0" i="0" u="none" strike="noStrike" baseline="0" dirty="0">
              <a:solidFill>
                <a:srgbClr val="2D467A"/>
              </a:solidFill>
              <a:latin typeface="Arial Narrow" panose="020B0606020202030204" pitchFamily="34" charset="0"/>
            </a:endParaRPr>
          </a:p>
          <a:p>
            <a:pPr marR="85160" algn="l"/>
            <a:r>
              <a:rPr lang="en-US" sz="1400" b="0" i="0" u="none" strike="noStrike" baseline="0" dirty="0">
                <a:solidFill>
                  <a:srgbClr val="221F1F"/>
                </a:solidFill>
                <a:latin typeface="Arial Narrow" panose="020B0606020202030204" pitchFamily="34" charset="0"/>
              </a:rPr>
              <a:t>The Nurse Advice Line can triage and assist with getting appropriate care, schedule appointments, and submit referrals for urgent care needs.</a:t>
            </a:r>
          </a:p>
          <a:p>
            <a:pPr marR="85160" algn="l"/>
            <a:endParaRPr lang="en-US" sz="1400" b="0" i="0" u="none" strike="noStrike" baseline="0" dirty="0">
              <a:latin typeface="Arial Narrow" panose="020B0606020202030204" pitchFamily="34" charset="0"/>
            </a:endParaRPr>
          </a:p>
          <a:p>
            <a:pPr marR="102460" algn="l"/>
            <a:r>
              <a:rPr lang="en-US" sz="1600" b="1" i="0" u="none" strike="noStrike" baseline="0" dirty="0">
                <a:solidFill>
                  <a:srgbClr val="2D467A"/>
                </a:solidFill>
                <a:latin typeface="Arial Narrow" panose="020B0606020202030204" pitchFamily="34" charset="0"/>
              </a:rPr>
              <a:t>Visit a TRICARE network urgent care center</a:t>
            </a:r>
            <a:endParaRPr lang="en-US" sz="1600" b="0" i="0" u="none" strike="noStrike" baseline="0" dirty="0">
              <a:solidFill>
                <a:srgbClr val="2D467A"/>
              </a:solidFill>
              <a:latin typeface="Arial Narrow" panose="020B0606020202030204" pitchFamily="34" charset="0"/>
            </a:endParaRPr>
          </a:p>
          <a:p>
            <a:pPr marR="35860" algn="l"/>
            <a:r>
              <a:rPr lang="en-US" sz="1400" b="0" i="0" u="none" strike="noStrike" baseline="0" dirty="0">
                <a:solidFill>
                  <a:srgbClr val="221F1F"/>
                </a:solidFill>
                <a:latin typeface="Arial Narrow" panose="020B0606020202030204" pitchFamily="34" charset="0"/>
              </a:rPr>
              <a:t>TRICARE-eligible dependents can use a network urgent care center. Please note that active-duty service members will require a referral for both virtual and network urgent care and mental health visits. </a:t>
            </a:r>
          </a:p>
          <a:p>
            <a:pPr marR="35860" algn="l"/>
            <a:endParaRPr lang="en-US" sz="1400" b="0" i="0" u="none" strike="noStrike" baseline="0" dirty="0">
              <a:solidFill>
                <a:srgbClr val="221F1F"/>
              </a:solidFill>
              <a:latin typeface="Arial Narrow" panose="020B0606020202030204" pitchFamily="34" charset="0"/>
            </a:endParaRPr>
          </a:p>
          <a:p>
            <a:pPr marR="35860" algn="l"/>
            <a:r>
              <a:rPr lang="en-US" sz="1600" b="1" i="0" u="none" strike="noStrike" baseline="0" dirty="0">
                <a:solidFill>
                  <a:srgbClr val="2D467A"/>
                </a:solidFill>
                <a:latin typeface="Arial Narrow" panose="020B0606020202030204" pitchFamily="34" charset="0"/>
              </a:rPr>
              <a:t>Access virtual urgent care with Doctor on Demand or </a:t>
            </a:r>
            <a:r>
              <a:rPr lang="en-US" sz="1600" b="1" i="0" u="none" strike="noStrike" baseline="0" dirty="0" err="1">
                <a:solidFill>
                  <a:srgbClr val="2D467A"/>
                </a:solidFill>
                <a:latin typeface="Arial Narrow" panose="020B0606020202030204" pitchFamily="34" charset="0"/>
              </a:rPr>
              <a:t>Telemynd</a:t>
            </a:r>
            <a:endParaRPr lang="en-US" sz="1600" dirty="0">
              <a:solidFill>
                <a:srgbClr val="2D467A"/>
              </a:solidFill>
              <a:latin typeface="Arial Narrow" panose="020B0606020202030204" pitchFamily="34" charset="0"/>
            </a:endParaRPr>
          </a:p>
          <a:p>
            <a:pPr marR="79700" algn="l"/>
            <a:r>
              <a:rPr lang="en-US" sz="1400" b="0" i="0" u="none" strike="noStrike" baseline="0" dirty="0">
                <a:solidFill>
                  <a:srgbClr val="221F1F"/>
                </a:solidFill>
                <a:latin typeface="Arial Narrow" panose="020B0606020202030204" pitchFamily="34" charset="0"/>
              </a:rPr>
              <a:t>TRICARE beneficiaries can use Doctor on Demand or </a:t>
            </a:r>
            <a:r>
              <a:rPr lang="en-US" sz="1400" b="0" i="0" u="none" strike="noStrike" baseline="0" dirty="0" err="1">
                <a:solidFill>
                  <a:srgbClr val="221F1F"/>
                </a:solidFill>
                <a:latin typeface="Arial Narrow" panose="020B0606020202030204" pitchFamily="34" charset="0"/>
              </a:rPr>
              <a:t>Telemynd</a:t>
            </a:r>
            <a:r>
              <a:rPr lang="en-US" sz="1400" b="0" i="0" u="none" strike="noStrike" baseline="0" dirty="0">
                <a:solidFill>
                  <a:srgbClr val="221F1F"/>
                </a:solidFill>
                <a:latin typeface="Arial Narrow" panose="020B0606020202030204" pitchFamily="34" charset="0"/>
              </a:rPr>
              <a:t>. Doctor on Demand is a 24-hour virtual urgent care with access to doctors and mental health specialists. Please note that active-duty service members will require a referral. </a:t>
            </a:r>
          </a:p>
          <a:p>
            <a:pPr marR="79700" algn="l"/>
            <a:endParaRPr lang="en-US" sz="1400" b="0" i="0" u="none" strike="noStrike" baseline="0" dirty="0">
              <a:solidFill>
                <a:srgbClr val="000000"/>
              </a:solidFill>
              <a:latin typeface="Arial Narrow" panose="020B0606020202030204" pitchFamily="34" charset="0"/>
            </a:endParaRPr>
          </a:p>
          <a:p>
            <a:pPr marR="49410" algn="l"/>
            <a:r>
              <a:rPr lang="en-US" sz="1600" b="1" i="0" u="none" strike="noStrike" baseline="0" dirty="0">
                <a:solidFill>
                  <a:srgbClr val="2D467A"/>
                </a:solidFill>
                <a:latin typeface="Arial Narrow" panose="020B0606020202030204" pitchFamily="34" charset="0"/>
              </a:rPr>
              <a:t>Utilize Clinical Preventive Services covered by TRICARE without a referral from your PCM</a:t>
            </a:r>
            <a:endParaRPr lang="en-US" sz="1600" dirty="0">
              <a:solidFill>
                <a:srgbClr val="2D467A"/>
              </a:solidFill>
              <a:latin typeface="Arial Narrow" panose="020B0606020202030204" pitchFamily="34" charset="0"/>
            </a:endParaRPr>
          </a:p>
          <a:p>
            <a:pPr marR="49410" algn="l"/>
            <a:r>
              <a:rPr lang="en-US" sz="1400" b="0" i="0" u="none" strike="noStrike" baseline="0" dirty="0">
                <a:solidFill>
                  <a:srgbClr val="221F1F"/>
                </a:solidFill>
                <a:latin typeface="Arial Narrow" panose="020B0606020202030204" pitchFamily="34" charset="0"/>
              </a:rPr>
              <a:t>TRICARE covers clinical preventives services that don’t require a referral from your PCM including:</a:t>
            </a:r>
          </a:p>
          <a:p>
            <a:pPr marR="49410" algn="l"/>
            <a:r>
              <a:rPr lang="en-US" sz="1400" b="0" i="0" u="none" strike="noStrike" baseline="0" dirty="0">
                <a:solidFill>
                  <a:srgbClr val="221F1F"/>
                </a:solidFill>
                <a:latin typeface="Arial Narrow" panose="020B0606020202030204" pitchFamily="34" charset="0"/>
              </a:rPr>
              <a:t>*Breast Exams/Mammograms 	*Immunizations	*Infectious Disease Screenings	*Physicals	*Well-Child Exams (under 6)</a:t>
            </a:r>
          </a:p>
          <a:p>
            <a:pPr marR="49410" algn="l"/>
            <a:r>
              <a:rPr lang="en-US" sz="1400" b="0" i="0" u="none" strike="noStrike" baseline="0" dirty="0">
                <a:solidFill>
                  <a:srgbClr val="221F1F"/>
                </a:solidFill>
                <a:latin typeface="Arial Narrow" panose="020B0606020202030204" pitchFamily="34" charset="0"/>
              </a:rPr>
              <a:t>*Overseas Family Member Physicals	*School Physicals	*Well Woman Exams	</a:t>
            </a:r>
            <a:endParaRPr lang="en-US" sz="1400" dirty="0">
              <a:solidFill>
                <a:srgbClr val="000000"/>
              </a:solidFill>
              <a:latin typeface="Arial Narrow" panose="020B0606020202030204" pitchFamily="34" charset="0"/>
            </a:endParaRPr>
          </a:p>
        </p:txBody>
      </p:sp>
    </p:spTree>
    <p:extLst>
      <p:ext uri="{BB962C8B-B14F-4D97-AF65-F5344CB8AC3E}">
        <p14:creationId xmlns:p14="http://schemas.microsoft.com/office/powerpoint/2010/main" val="232247669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Default Design">
  <a:themeElements>
    <a:clrScheme name="">
      <a:dk1>
        <a:srgbClr val="000000"/>
      </a:dk1>
      <a:lt1>
        <a:srgbClr val="FFFFFF"/>
      </a:lt1>
      <a:dk2>
        <a:srgbClr val="151C77"/>
      </a:dk2>
      <a:lt2>
        <a:srgbClr val="B2B2B2"/>
      </a:lt2>
      <a:accent1>
        <a:srgbClr val="FFFF00"/>
      </a:accent1>
      <a:accent2>
        <a:srgbClr val="00CC00"/>
      </a:accent2>
      <a:accent3>
        <a:srgbClr val="FFFFFF"/>
      </a:accent3>
      <a:accent4>
        <a:srgbClr val="000000"/>
      </a:accent4>
      <a:accent5>
        <a:srgbClr val="FFFFAA"/>
      </a:accent5>
      <a:accent6>
        <a:srgbClr val="00B900"/>
      </a:accent6>
      <a:hlink>
        <a:srgbClr val="0000FF"/>
      </a:hlink>
      <a:folHlink>
        <a:srgbClr val="FF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28575" cap="flat" cmpd="sng" algn="ctr">
          <a:solidFill>
            <a:srgbClr val="DDDDDD"/>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tx2"/>
        </a:solidFill>
        <a:ln w="28575" cap="flat" cmpd="sng" algn="ctr">
          <a:solidFill>
            <a:srgbClr val="DDDDDD"/>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151C77"/>
        </a:dk2>
        <a:lt2>
          <a:srgbClr val="808080"/>
        </a:lt2>
        <a:accent1>
          <a:srgbClr val="FF9900"/>
        </a:accent1>
        <a:accent2>
          <a:srgbClr val="008000"/>
        </a:accent2>
        <a:accent3>
          <a:srgbClr val="FFFFFF"/>
        </a:accent3>
        <a:accent4>
          <a:srgbClr val="000000"/>
        </a:accent4>
        <a:accent5>
          <a:srgbClr val="FFCAAA"/>
        </a:accent5>
        <a:accent6>
          <a:srgbClr val="007300"/>
        </a:accent6>
        <a:hlink>
          <a:srgbClr val="0000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151C77"/>
        </a:dk2>
        <a:lt2>
          <a:srgbClr val="808080"/>
        </a:lt2>
        <a:accent1>
          <a:srgbClr val="FFFF00"/>
        </a:accent1>
        <a:accent2>
          <a:srgbClr val="008000"/>
        </a:accent2>
        <a:accent3>
          <a:srgbClr val="FFFFFF"/>
        </a:accent3>
        <a:accent4>
          <a:srgbClr val="000000"/>
        </a:accent4>
        <a:accent5>
          <a:srgbClr val="FFFFAA"/>
        </a:accent5>
        <a:accent6>
          <a:srgbClr val="007300"/>
        </a:accent6>
        <a:hlink>
          <a:srgbClr val="0000FF"/>
        </a:hlink>
        <a:folHlink>
          <a:srgbClr val="B2B2B2"/>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151C77"/>
        </a:dk2>
        <a:lt2>
          <a:srgbClr val="808080"/>
        </a:lt2>
        <a:accent1>
          <a:srgbClr val="FFFF00"/>
        </a:accent1>
        <a:accent2>
          <a:srgbClr val="008000"/>
        </a:accent2>
        <a:accent3>
          <a:srgbClr val="FFFFFF"/>
        </a:accent3>
        <a:accent4>
          <a:srgbClr val="000000"/>
        </a:accent4>
        <a:accent5>
          <a:srgbClr val="FFFFAA"/>
        </a:accent5>
        <a:accent6>
          <a:srgbClr val="007300"/>
        </a:accent6>
        <a:hlink>
          <a:srgbClr val="0000FF"/>
        </a:hlink>
        <a:folHlink>
          <a:srgbClr val="FF00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
      <a:dk1>
        <a:srgbClr val="000000"/>
      </a:dk1>
      <a:lt1>
        <a:srgbClr val="FFFFFF"/>
      </a:lt1>
      <a:dk2>
        <a:srgbClr val="151C77"/>
      </a:dk2>
      <a:lt2>
        <a:srgbClr val="B2B2B2"/>
      </a:lt2>
      <a:accent1>
        <a:srgbClr val="FFFF00"/>
      </a:accent1>
      <a:accent2>
        <a:srgbClr val="00CC00"/>
      </a:accent2>
      <a:accent3>
        <a:srgbClr val="FFFFFF"/>
      </a:accent3>
      <a:accent4>
        <a:srgbClr val="000000"/>
      </a:accent4>
      <a:accent5>
        <a:srgbClr val="FFFFAA"/>
      </a:accent5>
      <a:accent6>
        <a:srgbClr val="00B900"/>
      </a:accent6>
      <a:hlink>
        <a:srgbClr val="0000FF"/>
      </a:hlink>
      <a:folHlink>
        <a:srgbClr val="FF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28575" cap="flat" cmpd="sng" algn="ctr">
          <a:solidFill>
            <a:srgbClr val="DDDDDD"/>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tx2"/>
        </a:solidFill>
        <a:ln w="28575" cap="flat" cmpd="sng" algn="ctr">
          <a:solidFill>
            <a:srgbClr val="DDDDDD"/>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151C77"/>
        </a:dk2>
        <a:lt2>
          <a:srgbClr val="808080"/>
        </a:lt2>
        <a:accent1>
          <a:srgbClr val="FF9900"/>
        </a:accent1>
        <a:accent2>
          <a:srgbClr val="008000"/>
        </a:accent2>
        <a:accent3>
          <a:srgbClr val="FFFFFF"/>
        </a:accent3>
        <a:accent4>
          <a:srgbClr val="000000"/>
        </a:accent4>
        <a:accent5>
          <a:srgbClr val="FFCAAA"/>
        </a:accent5>
        <a:accent6>
          <a:srgbClr val="007300"/>
        </a:accent6>
        <a:hlink>
          <a:srgbClr val="0000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151C77"/>
        </a:dk2>
        <a:lt2>
          <a:srgbClr val="808080"/>
        </a:lt2>
        <a:accent1>
          <a:srgbClr val="FFFF00"/>
        </a:accent1>
        <a:accent2>
          <a:srgbClr val="008000"/>
        </a:accent2>
        <a:accent3>
          <a:srgbClr val="FFFFFF"/>
        </a:accent3>
        <a:accent4>
          <a:srgbClr val="000000"/>
        </a:accent4>
        <a:accent5>
          <a:srgbClr val="FFFFAA"/>
        </a:accent5>
        <a:accent6>
          <a:srgbClr val="007300"/>
        </a:accent6>
        <a:hlink>
          <a:srgbClr val="0000FF"/>
        </a:hlink>
        <a:folHlink>
          <a:srgbClr val="B2B2B2"/>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151C77"/>
        </a:dk2>
        <a:lt2>
          <a:srgbClr val="808080"/>
        </a:lt2>
        <a:accent1>
          <a:srgbClr val="FFFF00"/>
        </a:accent1>
        <a:accent2>
          <a:srgbClr val="008000"/>
        </a:accent2>
        <a:accent3>
          <a:srgbClr val="FFFFFF"/>
        </a:accent3>
        <a:accent4>
          <a:srgbClr val="000000"/>
        </a:accent4>
        <a:accent5>
          <a:srgbClr val="FFFFAA"/>
        </a:accent5>
        <a:accent6>
          <a:srgbClr val="007300"/>
        </a:accent6>
        <a:hlink>
          <a:srgbClr val="0000FF"/>
        </a:hlink>
        <a:folHlink>
          <a:srgbClr val="FF00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EHRM_Final">
      <a:dk1>
        <a:srgbClr val="000000"/>
      </a:dk1>
      <a:lt1>
        <a:srgbClr val="FFFFFF"/>
      </a:lt1>
      <a:dk2>
        <a:srgbClr val="193360"/>
      </a:dk2>
      <a:lt2>
        <a:srgbClr val="E9E2D8"/>
      </a:lt2>
      <a:accent1>
        <a:srgbClr val="003F71"/>
      </a:accent1>
      <a:accent2>
        <a:srgbClr val="772432"/>
      </a:accent2>
      <a:accent3>
        <a:srgbClr val="158ACC"/>
      </a:accent3>
      <a:accent4>
        <a:srgbClr val="D7242F"/>
      </a:accent4>
      <a:accent5>
        <a:srgbClr val="5A832E"/>
      </a:accent5>
      <a:accent6>
        <a:srgbClr val="FED362"/>
      </a:accent6>
      <a:hlink>
        <a:srgbClr val="1F90AD"/>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EHRM_Final">
      <a:dk1>
        <a:srgbClr val="000000"/>
      </a:dk1>
      <a:lt1>
        <a:srgbClr val="FFFFFF"/>
      </a:lt1>
      <a:dk2>
        <a:srgbClr val="193360"/>
      </a:dk2>
      <a:lt2>
        <a:srgbClr val="E9E2D8"/>
      </a:lt2>
      <a:accent1>
        <a:srgbClr val="003F71"/>
      </a:accent1>
      <a:accent2>
        <a:srgbClr val="772432"/>
      </a:accent2>
      <a:accent3>
        <a:srgbClr val="158ACC"/>
      </a:accent3>
      <a:accent4>
        <a:srgbClr val="D7242F"/>
      </a:accent4>
      <a:accent5>
        <a:srgbClr val="5A832E"/>
      </a:accent5>
      <a:accent6>
        <a:srgbClr val="FED362"/>
      </a:accent6>
      <a:hlink>
        <a:srgbClr val="1F90AD"/>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100866</TotalTime>
  <Words>3329</Words>
  <Application>Microsoft Office PowerPoint</Application>
  <PresentationFormat>On-screen Show (4:3)</PresentationFormat>
  <Paragraphs>262</Paragraphs>
  <Slides>21</Slides>
  <Notes>13</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21</vt:i4>
      </vt:variant>
    </vt:vector>
  </HeadingPairs>
  <TitlesOfParts>
    <vt:vector size="37" baseType="lpstr">
      <vt:lpstr>.AppleSystemUIFont</vt:lpstr>
      <vt:lpstr>Arial</vt:lpstr>
      <vt:lpstr>Arial Narrow</vt:lpstr>
      <vt:lpstr>Calibri</vt:lpstr>
      <vt:lpstr>Calibri Light</vt:lpstr>
      <vt:lpstr>Ink Free</vt:lpstr>
      <vt:lpstr>Lucida Bright</vt:lpstr>
      <vt:lpstr>Symbol</vt:lpstr>
      <vt:lpstr>Times New Roman</vt:lpstr>
      <vt:lpstr>Wingdings</vt:lpstr>
      <vt:lpstr>Office Theme</vt:lpstr>
      <vt:lpstr>2_Default Design</vt:lpstr>
      <vt:lpstr>Default Design</vt:lpstr>
      <vt:lpstr>1_Custom Design</vt:lpstr>
      <vt:lpstr>3_Office Theme</vt:lpstr>
      <vt:lpstr>4_Office Theme</vt:lpstr>
      <vt:lpstr>  Intro to MHS GENESIS  Town Hall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Martinez, Maya</dc:creator>
  <cp:lastModifiedBy>Morris, Sara M CIV USARMY MEDCOM IRACH (USA)</cp:lastModifiedBy>
  <cp:revision>842</cp:revision>
  <cp:lastPrinted>2023-04-24T16:07:18Z</cp:lastPrinted>
  <dcterms:created xsi:type="dcterms:W3CDTF">2019-10-03T16:54:58Z</dcterms:created>
  <dcterms:modified xsi:type="dcterms:W3CDTF">2023-04-24T18:12:02Z</dcterms:modified>
</cp:coreProperties>
</file>